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85" r:id="rId2"/>
    <p:sldMasterId id="2147483718" r:id="rId3"/>
  </p:sldMasterIdLst>
  <p:notesMasterIdLst>
    <p:notesMasterId r:id="rId78"/>
  </p:notesMasterIdLst>
  <p:sldIdLst>
    <p:sldId id="1872" r:id="rId4"/>
    <p:sldId id="2009" r:id="rId5"/>
    <p:sldId id="1818" r:id="rId6"/>
    <p:sldId id="2008" r:id="rId7"/>
    <p:sldId id="8566" r:id="rId8"/>
    <p:sldId id="8517" r:id="rId9"/>
    <p:sldId id="8491" r:id="rId10"/>
    <p:sldId id="8518" r:id="rId11"/>
    <p:sldId id="8404" r:id="rId12"/>
    <p:sldId id="8552" r:id="rId13"/>
    <p:sldId id="8596" r:id="rId14"/>
    <p:sldId id="8489" r:id="rId15"/>
    <p:sldId id="8492" r:id="rId16"/>
    <p:sldId id="8493" r:id="rId17"/>
    <p:sldId id="8494" r:id="rId18"/>
    <p:sldId id="8498" r:id="rId19"/>
    <p:sldId id="8499" r:id="rId20"/>
    <p:sldId id="8500" r:id="rId21"/>
    <p:sldId id="8501" r:id="rId22"/>
    <p:sldId id="8502" r:id="rId23"/>
    <p:sldId id="8503" r:id="rId24"/>
    <p:sldId id="8504" r:id="rId25"/>
    <p:sldId id="8506" r:id="rId26"/>
    <p:sldId id="8505" r:id="rId27"/>
    <p:sldId id="8507" r:id="rId28"/>
    <p:sldId id="8508" r:id="rId29"/>
    <p:sldId id="8509" r:id="rId30"/>
    <p:sldId id="8510" r:id="rId31"/>
    <p:sldId id="8597" r:id="rId32"/>
    <p:sldId id="8521" r:id="rId33"/>
    <p:sldId id="8523" r:id="rId34"/>
    <p:sldId id="8543" r:id="rId35"/>
    <p:sldId id="8544" r:id="rId36"/>
    <p:sldId id="8545" r:id="rId37"/>
    <p:sldId id="8553" r:id="rId38"/>
    <p:sldId id="8525" r:id="rId39"/>
    <p:sldId id="8546" r:id="rId40"/>
    <p:sldId id="8547" r:id="rId41"/>
    <p:sldId id="8548" r:id="rId42"/>
    <p:sldId id="8549" r:id="rId43"/>
    <p:sldId id="8550" r:id="rId44"/>
    <p:sldId id="8554" r:id="rId45"/>
    <p:sldId id="8555" r:id="rId46"/>
    <p:sldId id="8531" r:id="rId47"/>
    <p:sldId id="8532" r:id="rId48"/>
    <p:sldId id="8556" r:id="rId49"/>
    <p:sldId id="8557" r:id="rId50"/>
    <p:sldId id="8558" r:id="rId51"/>
    <p:sldId id="8559" r:id="rId52"/>
    <p:sldId id="8560" r:id="rId53"/>
    <p:sldId id="8561" r:id="rId54"/>
    <p:sldId id="8562" r:id="rId55"/>
    <p:sldId id="8563" r:id="rId56"/>
    <p:sldId id="8598" r:id="rId57"/>
    <p:sldId id="8568" r:id="rId58"/>
    <p:sldId id="8574" r:id="rId59"/>
    <p:sldId id="8571" r:id="rId60"/>
    <p:sldId id="8572" r:id="rId61"/>
    <p:sldId id="8573" r:id="rId62"/>
    <p:sldId id="8577" r:id="rId63"/>
    <p:sldId id="8578" r:id="rId64"/>
    <p:sldId id="8599" r:id="rId65"/>
    <p:sldId id="8581" r:id="rId66"/>
    <p:sldId id="8582" r:id="rId67"/>
    <p:sldId id="8583" r:id="rId68"/>
    <p:sldId id="8584" r:id="rId69"/>
    <p:sldId id="8585" r:id="rId70"/>
    <p:sldId id="8586" r:id="rId71"/>
    <p:sldId id="8587" r:id="rId72"/>
    <p:sldId id="8588" r:id="rId73"/>
    <p:sldId id="8589" r:id="rId74"/>
    <p:sldId id="8591" r:id="rId75"/>
    <p:sldId id="8590" r:id="rId76"/>
    <p:sldId id="162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8"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CB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6" autoAdjust="0"/>
    <p:restoredTop sz="93326" autoAdjust="0"/>
  </p:normalViewPr>
  <p:slideViewPr>
    <p:cSldViewPr snapToGrid="0">
      <p:cViewPr varScale="1">
        <p:scale>
          <a:sx n="112" d="100"/>
          <a:sy n="112" d="100"/>
        </p:scale>
        <p:origin x="78" y="114"/>
      </p:cViewPr>
      <p:guideLst/>
    </p:cSldViewPr>
  </p:slideViewPr>
  <p:outlineViewPr>
    <p:cViewPr>
      <p:scale>
        <a:sx n="33" d="100"/>
        <a:sy n="33" d="100"/>
      </p:scale>
      <p:origin x="0" y="-12414"/>
    </p:cViewPr>
    <p:sldLst>
      <p:sld r:id="rId1" collapse="1"/>
    </p:sldLst>
  </p:outlineViewPr>
  <p:notesTextViewPr>
    <p:cViewPr>
      <p:scale>
        <a:sx n="1" d="1"/>
        <a:sy n="1" d="1"/>
      </p:scale>
      <p:origin x="0" y="0"/>
    </p:cViewPr>
  </p:notesTextViewPr>
  <p:sorterViewPr>
    <p:cViewPr>
      <p:scale>
        <a:sx n="100" d="100"/>
        <a:sy n="100" d="100"/>
      </p:scale>
      <p:origin x="0" y="-12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_rels/viewProps.xml.rels><?xml version="1.0" encoding="UTF-8" standalone="yes"?>
<Relationships xmlns="http://schemas.openxmlformats.org/package/2006/relationships"><Relationship Id="rId1"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F66F0-0810-43B6-89CA-8A60532D42CE}" type="datetimeFigureOut">
              <a:rPr lang="en-US" smtClean="0"/>
              <a:t>7/16/2021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7DC7E-BC41-4478-BA30-CBCC3A644F0A}" type="slidenum">
              <a:rPr lang="en-US" smtClean="0"/>
              <a:t>‹#›</a:t>
            </a:fld>
            <a:endParaRPr lang="en-US" dirty="0"/>
          </a:p>
        </p:txBody>
      </p:sp>
    </p:spTree>
    <p:extLst>
      <p:ext uri="{BB962C8B-B14F-4D97-AF65-F5344CB8AC3E}">
        <p14:creationId xmlns:p14="http://schemas.microsoft.com/office/powerpoint/2010/main" val="278607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515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12</a:t>
            </a:fld>
            <a:endParaRPr lang="en-US" dirty="0"/>
          </a:p>
        </p:txBody>
      </p:sp>
    </p:spTree>
    <p:extLst>
      <p:ext uri="{BB962C8B-B14F-4D97-AF65-F5344CB8AC3E}">
        <p14:creationId xmlns:p14="http://schemas.microsoft.com/office/powerpoint/2010/main" val="2813498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13</a:t>
            </a:fld>
            <a:endParaRPr lang="en-US" dirty="0"/>
          </a:p>
        </p:txBody>
      </p:sp>
    </p:spTree>
    <p:extLst>
      <p:ext uri="{BB962C8B-B14F-4D97-AF65-F5344CB8AC3E}">
        <p14:creationId xmlns:p14="http://schemas.microsoft.com/office/powerpoint/2010/main" val="306024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14</a:t>
            </a:fld>
            <a:endParaRPr lang="en-US" dirty="0"/>
          </a:p>
        </p:txBody>
      </p:sp>
    </p:spTree>
    <p:extLst>
      <p:ext uri="{BB962C8B-B14F-4D97-AF65-F5344CB8AC3E}">
        <p14:creationId xmlns:p14="http://schemas.microsoft.com/office/powerpoint/2010/main" val="873143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15</a:t>
            </a:fld>
            <a:endParaRPr lang="en-US" dirty="0"/>
          </a:p>
        </p:txBody>
      </p:sp>
    </p:spTree>
    <p:extLst>
      <p:ext uri="{BB962C8B-B14F-4D97-AF65-F5344CB8AC3E}">
        <p14:creationId xmlns:p14="http://schemas.microsoft.com/office/powerpoint/2010/main" val="2115537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16</a:t>
            </a:fld>
            <a:endParaRPr lang="en-US" dirty="0"/>
          </a:p>
        </p:txBody>
      </p:sp>
    </p:spTree>
    <p:extLst>
      <p:ext uri="{BB962C8B-B14F-4D97-AF65-F5344CB8AC3E}">
        <p14:creationId xmlns:p14="http://schemas.microsoft.com/office/powerpoint/2010/main" val="2619860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17</a:t>
            </a:fld>
            <a:endParaRPr lang="en-US" dirty="0"/>
          </a:p>
        </p:txBody>
      </p:sp>
    </p:spTree>
    <p:extLst>
      <p:ext uri="{BB962C8B-B14F-4D97-AF65-F5344CB8AC3E}">
        <p14:creationId xmlns:p14="http://schemas.microsoft.com/office/powerpoint/2010/main" val="411611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18</a:t>
            </a:fld>
            <a:endParaRPr lang="en-US" dirty="0"/>
          </a:p>
        </p:txBody>
      </p:sp>
    </p:spTree>
    <p:extLst>
      <p:ext uri="{BB962C8B-B14F-4D97-AF65-F5344CB8AC3E}">
        <p14:creationId xmlns:p14="http://schemas.microsoft.com/office/powerpoint/2010/main" val="79334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19</a:t>
            </a:fld>
            <a:endParaRPr lang="en-US" dirty="0"/>
          </a:p>
        </p:txBody>
      </p:sp>
    </p:spTree>
    <p:extLst>
      <p:ext uri="{BB962C8B-B14F-4D97-AF65-F5344CB8AC3E}">
        <p14:creationId xmlns:p14="http://schemas.microsoft.com/office/powerpoint/2010/main" val="414541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a:t>
            </a:fld>
            <a:endParaRPr lang="en-US" dirty="0"/>
          </a:p>
        </p:txBody>
      </p:sp>
    </p:spTree>
    <p:extLst>
      <p:ext uri="{BB962C8B-B14F-4D97-AF65-F5344CB8AC3E}">
        <p14:creationId xmlns:p14="http://schemas.microsoft.com/office/powerpoint/2010/main" val="2783094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20</a:t>
            </a:fld>
            <a:endParaRPr lang="en-US" dirty="0"/>
          </a:p>
        </p:txBody>
      </p:sp>
    </p:spTree>
    <p:extLst>
      <p:ext uri="{BB962C8B-B14F-4D97-AF65-F5344CB8AC3E}">
        <p14:creationId xmlns:p14="http://schemas.microsoft.com/office/powerpoint/2010/main" val="215560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a:t>
            </a:fld>
            <a:endParaRPr lang="en-US" dirty="0"/>
          </a:p>
        </p:txBody>
      </p:sp>
    </p:spTree>
    <p:extLst>
      <p:ext uri="{BB962C8B-B14F-4D97-AF65-F5344CB8AC3E}">
        <p14:creationId xmlns:p14="http://schemas.microsoft.com/office/powerpoint/2010/main" val="3980564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22</a:t>
            </a:fld>
            <a:endParaRPr lang="en-US" dirty="0"/>
          </a:p>
        </p:txBody>
      </p:sp>
    </p:spTree>
    <p:extLst>
      <p:ext uri="{BB962C8B-B14F-4D97-AF65-F5344CB8AC3E}">
        <p14:creationId xmlns:p14="http://schemas.microsoft.com/office/powerpoint/2010/main" val="2351201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23</a:t>
            </a:fld>
            <a:endParaRPr lang="en-US" dirty="0"/>
          </a:p>
        </p:txBody>
      </p:sp>
    </p:spTree>
    <p:extLst>
      <p:ext uri="{BB962C8B-B14F-4D97-AF65-F5344CB8AC3E}">
        <p14:creationId xmlns:p14="http://schemas.microsoft.com/office/powerpoint/2010/main" val="2048618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24</a:t>
            </a:fld>
            <a:endParaRPr lang="en-US" dirty="0"/>
          </a:p>
        </p:txBody>
      </p:sp>
    </p:spTree>
    <p:extLst>
      <p:ext uri="{BB962C8B-B14F-4D97-AF65-F5344CB8AC3E}">
        <p14:creationId xmlns:p14="http://schemas.microsoft.com/office/powerpoint/2010/main" val="3524080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25</a:t>
            </a:fld>
            <a:endParaRPr lang="en-US" dirty="0"/>
          </a:p>
        </p:txBody>
      </p:sp>
    </p:spTree>
    <p:extLst>
      <p:ext uri="{BB962C8B-B14F-4D97-AF65-F5344CB8AC3E}">
        <p14:creationId xmlns:p14="http://schemas.microsoft.com/office/powerpoint/2010/main" val="1352216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26</a:t>
            </a:fld>
            <a:endParaRPr lang="en-US" dirty="0"/>
          </a:p>
        </p:txBody>
      </p:sp>
    </p:spTree>
    <p:extLst>
      <p:ext uri="{BB962C8B-B14F-4D97-AF65-F5344CB8AC3E}">
        <p14:creationId xmlns:p14="http://schemas.microsoft.com/office/powerpoint/2010/main" val="1646012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27</a:t>
            </a:fld>
            <a:endParaRPr lang="en-US" dirty="0"/>
          </a:p>
        </p:txBody>
      </p:sp>
    </p:spTree>
    <p:extLst>
      <p:ext uri="{BB962C8B-B14F-4D97-AF65-F5344CB8AC3E}">
        <p14:creationId xmlns:p14="http://schemas.microsoft.com/office/powerpoint/2010/main" val="3321318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28</a:t>
            </a:fld>
            <a:endParaRPr lang="en-US" dirty="0"/>
          </a:p>
        </p:txBody>
      </p:sp>
    </p:spTree>
    <p:extLst>
      <p:ext uri="{BB962C8B-B14F-4D97-AF65-F5344CB8AC3E}">
        <p14:creationId xmlns:p14="http://schemas.microsoft.com/office/powerpoint/2010/main" val="3679281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30</a:t>
            </a:fld>
            <a:endParaRPr lang="en-US" dirty="0"/>
          </a:p>
        </p:txBody>
      </p:sp>
    </p:spTree>
    <p:extLst>
      <p:ext uri="{BB962C8B-B14F-4D97-AF65-F5344CB8AC3E}">
        <p14:creationId xmlns:p14="http://schemas.microsoft.com/office/powerpoint/2010/main" val="363066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31</a:t>
            </a:fld>
            <a:endParaRPr lang="en-US" dirty="0"/>
          </a:p>
        </p:txBody>
      </p:sp>
    </p:spTree>
    <p:extLst>
      <p:ext uri="{BB962C8B-B14F-4D97-AF65-F5344CB8AC3E}">
        <p14:creationId xmlns:p14="http://schemas.microsoft.com/office/powerpoint/2010/main" val="2898871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32</a:t>
            </a:fld>
            <a:endParaRPr lang="en-US" dirty="0"/>
          </a:p>
        </p:txBody>
      </p:sp>
    </p:spTree>
    <p:extLst>
      <p:ext uri="{BB962C8B-B14F-4D97-AF65-F5344CB8AC3E}">
        <p14:creationId xmlns:p14="http://schemas.microsoft.com/office/powerpoint/2010/main" val="4249139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33</a:t>
            </a:fld>
            <a:endParaRPr lang="en-US" dirty="0"/>
          </a:p>
        </p:txBody>
      </p:sp>
    </p:spTree>
    <p:extLst>
      <p:ext uri="{BB962C8B-B14F-4D97-AF65-F5344CB8AC3E}">
        <p14:creationId xmlns:p14="http://schemas.microsoft.com/office/powerpoint/2010/main" val="116180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34</a:t>
            </a:fld>
            <a:endParaRPr lang="en-US" dirty="0"/>
          </a:p>
        </p:txBody>
      </p:sp>
    </p:spTree>
    <p:extLst>
      <p:ext uri="{BB962C8B-B14F-4D97-AF65-F5344CB8AC3E}">
        <p14:creationId xmlns:p14="http://schemas.microsoft.com/office/powerpoint/2010/main" val="4248359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742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36</a:t>
            </a:fld>
            <a:endParaRPr lang="en-US" dirty="0"/>
          </a:p>
        </p:txBody>
      </p:sp>
    </p:spTree>
    <p:extLst>
      <p:ext uri="{BB962C8B-B14F-4D97-AF65-F5344CB8AC3E}">
        <p14:creationId xmlns:p14="http://schemas.microsoft.com/office/powerpoint/2010/main" val="3777776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37</a:t>
            </a:fld>
            <a:endParaRPr lang="en-US" dirty="0"/>
          </a:p>
        </p:txBody>
      </p:sp>
    </p:spTree>
    <p:extLst>
      <p:ext uri="{BB962C8B-B14F-4D97-AF65-F5344CB8AC3E}">
        <p14:creationId xmlns:p14="http://schemas.microsoft.com/office/powerpoint/2010/main" val="2480199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38</a:t>
            </a:fld>
            <a:endParaRPr lang="en-US" dirty="0"/>
          </a:p>
        </p:txBody>
      </p:sp>
    </p:spTree>
    <p:extLst>
      <p:ext uri="{BB962C8B-B14F-4D97-AF65-F5344CB8AC3E}">
        <p14:creationId xmlns:p14="http://schemas.microsoft.com/office/powerpoint/2010/main" val="2177369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39</a:t>
            </a:fld>
            <a:endParaRPr lang="en-US" dirty="0"/>
          </a:p>
        </p:txBody>
      </p:sp>
    </p:spTree>
    <p:extLst>
      <p:ext uri="{BB962C8B-B14F-4D97-AF65-F5344CB8AC3E}">
        <p14:creationId xmlns:p14="http://schemas.microsoft.com/office/powerpoint/2010/main" val="153894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604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40</a:t>
            </a:fld>
            <a:endParaRPr lang="en-US" dirty="0"/>
          </a:p>
        </p:txBody>
      </p:sp>
    </p:spTree>
    <p:extLst>
      <p:ext uri="{BB962C8B-B14F-4D97-AF65-F5344CB8AC3E}">
        <p14:creationId xmlns:p14="http://schemas.microsoft.com/office/powerpoint/2010/main" val="645097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41</a:t>
            </a:fld>
            <a:endParaRPr lang="en-US" dirty="0"/>
          </a:p>
        </p:txBody>
      </p:sp>
    </p:spTree>
    <p:extLst>
      <p:ext uri="{BB962C8B-B14F-4D97-AF65-F5344CB8AC3E}">
        <p14:creationId xmlns:p14="http://schemas.microsoft.com/office/powerpoint/2010/main" val="3525202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42</a:t>
            </a:fld>
            <a:endParaRPr lang="en-US" dirty="0"/>
          </a:p>
        </p:txBody>
      </p:sp>
    </p:spTree>
    <p:extLst>
      <p:ext uri="{BB962C8B-B14F-4D97-AF65-F5344CB8AC3E}">
        <p14:creationId xmlns:p14="http://schemas.microsoft.com/office/powerpoint/2010/main" val="153038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860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44</a:t>
            </a:fld>
            <a:endParaRPr lang="en-US" dirty="0"/>
          </a:p>
        </p:txBody>
      </p:sp>
    </p:spTree>
    <p:extLst>
      <p:ext uri="{BB962C8B-B14F-4D97-AF65-F5344CB8AC3E}">
        <p14:creationId xmlns:p14="http://schemas.microsoft.com/office/powerpoint/2010/main" val="730941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45</a:t>
            </a:fld>
            <a:endParaRPr lang="en-US" dirty="0"/>
          </a:p>
        </p:txBody>
      </p:sp>
    </p:spTree>
    <p:extLst>
      <p:ext uri="{BB962C8B-B14F-4D97-AF65-F5344CB8AC3E}">
        <p14:creationId xmlns:p14="http://schemas.microsoft.com/office/powerpoint/2010/main" val="3722245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415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601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564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20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a:t>
            </a:fld>
            <a:endParaRPr lang="en-US" dirty="0"/>
          </a:p>
        </p:txBody>
      </p:sp>
    </p:spTree>
    <p:extLst>
      <p:ext uri="{BB962C8B-B14F-4D97-AF65-F5344CB8AC3E}">
        <p14:creationId xmlns:p14="http://schemas.microsoft.com/office/powerpoint/2010/main" val="2542601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6181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2164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12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318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55</a:t>
            </a:fld>
            <a:endParaRPr lang="en-US" dirty="0"/>
          </a:p>
        </p:txBody>
      </p:sp>
    </p:spTree>
    <p:extLst>
      <p:ext uri="{BB962C8B-B14F-4D97-AF65-F5344CB8AC3E}">
        <p14:creationId xmlns:p14="http://schemas.microsoft.com/office/powerpoint/2010/main" val="50122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EBB6F72-6AD2-42CF-8F31-68E601FD27B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7/16/2021 8:04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806E41C-389F-4ADF-B981-828DE29BD1BC}"/>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523102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7640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42821213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388047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6</a:t>
            </a:fld>
            <a:endParaRPr lang="en-US" dirty="0"/>
          </a:p>
        </p:txBody>
      </p:sp>
    </p:spTree>
    <p:extLst>
      <p:ext uri="{BB962C8B-B14F-4D97-AF65-F5344CB8AC3E}">
        <p14:creationId xmlns:p14="http://schemas.microsoft.com/office/powerpoint/2010/main" val="46754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60</a:t>
            </a:fld>
            <a:endParaRPr lang="en-US" dirty="0"/>
          </a:p>
        </p:txBody>
      </p:sp>
    </p:spTree>
    <p:extLst>
      <p:ext uri="{BB962C8B-B14F-4D97-AF65-F5344CB8AC3E}">
        <p14:creationId xmlns:p14="http://schemas.microsoft.com/office/powerpoint/2010/main" val="651258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385763" y="485775"/>
            <a:ext cx="6094412" cy="3429000"/>
          </a:xfrm>
        </p:spPr>
      </p:sp>
      <p:sp>
        <p:nvSpPr>
          <p:cNvPr id="9" name="Notes Placeholder 8"/>
          <p:cNvSpPr>
            <a:spLocks noGrp="1"/>
          </p:cNvSpPr>
          <p:nvPr>
            <p:ph type="body" idx="1"/>
          </p:nvPr>
        </p:nvSpPr>
        <p:spPr/>
        <p:txBody>
          <a:bodyPr/>
          <a:lstStyle/>
          <a:p>
            <a:endParaRPr lang="en-US" dirty="0"/>
          </a:p>
        </p:txBody>
      </p:sp>
      <p:sp>
        <p:nvSpPr>
          <p:cNvPr id="10"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4204475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431303-7CE2-494C-AE87-4E68EA946351}" type="slidenum">
              <a:rPr lang="en-US" smtClean="0"/>
              <a:pPr/>
              <a:t>63</a:t>
            </a:fld>
            <a:endParaRPr lang="en-US" dirty="0"/>
          </a:p>
        </p:txBody>
      </p:sp>
    </p:spTree>
    <p:extLst>
      <p:ext uri="{BB962C8B-B14F-4D97-AF65-F5344CB8AC3E}">
        <p14:creationId xmlns:p14="http://schemas.microsoft.com/office/powerpoint/2010/main" val="2197911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3229A9A-3086-444E-B0CC-47B95480AA0D}" type="datetime8">
              <a:rPr lang="en-US" smtClean="0"/>
              <a:t>7/16/2021 8:04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0842063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431303-7CE2-494C-AE87-4E68EA946351}" type="slidenum">
              <a:rPr lang="en-US" smtClean="0"/>
              <a:pPr/>
              <a:t>65</a:t>
            </a:fld>
            <a:endParaRPr lang="en-US" dirty="0"/>
          </a:p>
        </p:txBody>
      </p:sp>
    </p:spTree>
    <p:extLst>
      <p:ext uri="{BB962C8B-B14F-4D97-AF65-F5344CB8AC3E}">
        <p14:creationId xmlns:p14="http://schemas.microsoft.com/office/powerpoint/2010/main" val="7894672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3E62E8F-1DA9-4739-B729-97AB4EFA26B1}" type="slidenum">
              <a:rPr lang="en-US" smtClean="0"/>
              <a:pPr>
                <a:defRPr/>
              </a:pPr>
              <a:t>66</a:t>
            </a:fld>
            <a:endParaRPr lang="en-US" dirty="0"/>
          </a:p>
        </p:txBody>
      </p:sp>
    </p:spTree>
    <p:extLst>
      <p:ext uri="{BB962C8B-B14F-4D97-AF65-F5344CB8AC3E}">
        <p14:creationId xmlns:p14="http://schemas.microsoft.com/office/powerpoint/2010/main" val="39422635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3E62E8F-1DA9-4739-B729-97AB4EFA26B1}" type="slidenum">
              <a:rPr lang="en-US" smtClean="0"/>
              <a:pPr>
                <a:defRPr/>
              </a:pPr>
              <a:t>67</a:t>
            </a:fld>
            <a:endParaRPr lang="en-US" dirty="0"/>
          </a:p>
        </p:txBody>
      </p:sp>
    </p:spTree>
    <p:extLst>
      <p:ext uri="{BB962C8B-B14F-4D97-AF65-F5344CB8AC3E}">
        <p14:creationId xmlns:p14="http://schemas.microsoft.com/office/powerpoint/2010/main" val="15642894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3E62E8F-1DA9-4739-B729-97AB4EFA26B1}" type="slidenum">
              <a:rPr lang="en-US" smtClean="0"/>
              <a:pPr>
                <a:defRPr/>
              </a:pPr>
              <a:t>68</a:t>
            </a:fld>
            <a:endParaRPr lang="en-US" dirty="0"/>
          </a:p>
        </p:txBody>
      </p:sp>
    </p:spTree>
    <p:extLst>
      <p:ext uri="{BB962C8B-B14F-4D97-AF65-F5344CB8AC3E}">
        <p14:creationId xmlns:p14="http://schemas.microsoft.com/office/powerpoint/2010/main" val="19463156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63E62E8F-1DA9-4739-B729-97AB4EFA26B1}" type="slidenum">
              <a:rPr lang="en-US" smtClean="0"/>
              <a:pPr>
                <a:defRPr/>
              </a:pPr>
              <a:t>69</a:t>
            </a:fld>
            <a:endParaRPr lang="en-US" dirty="0"/>
          </a:p>
        </p:txBody>
      </p:sp>
    </p:spTree>
    <p:extLst>
      <p:ext uri="{BB962C8B-B14F-4D97-AF65-F5344CB8AC3E}">
        <p14:creationId xmlns:p14="http://schemas.microsoft.com/office/powerpoint/2010/main" val="116431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7</a:t>
            </a:fld>
            <a:endParaRPr lang="en-US" dirty="0"/>
          </a:p>
        </p:txBody>
      </p:sp>
    </p:spTree>
    <p:extLst>
      <p:ext uri="{BB962C8B-B14F-4D97-AF65-F5344CB8AC3E}">
        <p14:creationId xmlns:p14="http://schemas.microsoft.com/office/powerpoint/2010/main" val="1816334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26CDB51-5348-45FD-A9F5-5CA27F446FF1}" type="datetime8">
              <a:rPr lang="en-US" smtClean="0"/>
              <a:t>7/16/2021 8:04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1575066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33E9E48-ACC8-49D1-BFF0-032E86BF8F11}" type="datetime8">
              <a:rPr lang="en-US" smtClean="0"/>
              <a:t>7/16/2021 8:04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7390971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7394930-EEE4-4740-88A2-25FD6B3EE3B7}" type="datetime8">
              <a:rPr lang="en-US" smtClean="0"/>
              <a:t>7/16/2021 8:04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562669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85D2175-1A62-4EC1-9DB2-E9601804126F}" type="datetime8">
              <a:rPr lang="en-US" smtClean="0"/>
              <a:t>7/16/2021 8:04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6906407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87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8</a:t>
            </a:fld>
            <a:endParaRPr lang="en-US" dirty="0"/>
          </a:p>
        </p:txBody>
      </p:sp>
    </p:spTree>
    <p:extLst>
      <p:ext uri="{BB962C8B-B14F-4D97-AF65-F5344CB8AC3E}">
        <p14:creationId xmlns:p14="http://schemas.microsoft.com/office/powerpoint/2010/main" val="192419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9</a:t>
            </a:fld>
            <a:endParaRPr lang="en-US" dirty="0"/>
          </a:p>
        </p:txBody>
      </p:sp>
    </p:spTree>
    <p:extLst>
      <p:ext uri="{BB962C8B-B14F-4D97-AF65-F5344CB8AC3E}">
        <p14:creationId xmlns:p14="http://schemas.microsoft.com/office/powerpoint/2010/main" val="1551145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20828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287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1299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853375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029030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090767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87369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31969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3023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634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242285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4522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36118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966924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526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lined title_General content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752" y="321630"/>
            <a:ext cx="11274552" cy="1089730"/>
          </a:xfrm>
        </p:spPr>
        <p:txBody>
          <a:bodyPr>
            <a:noAutofit/>
          </a:bodyPr>
          <a:lstStyle>
            <a:lvl1pPr>
              <a:lnSpc>
                <a:spcPct val="100000"/>
              </a:lnSpc>
              <a:defRPr sz="3200"/>
            </a:lvl1pPr>
          </a:lstStyle>
          <a:p>
            <a:r>
              <a:rPr lang="en-US" dirty="0"/>
              <a:t>Click to edit Master title style Click to edit Master title style Click to edit Master title style  </a:t>
            </a:r>
          </a:p>
        </p:txBody>
      </p:sp>
      <p:sp>
        <p:nvSpPr>
          <p:cNvPr id="3" name="Date Placeholder 2"/>
          <p:cNvSpPr>
            <a:spLocks noGrp="1"/>
          </p:cNvSpPr>
          <p:nvPr>
            <p:ph type="dt" sz="half" idx="10"/>
          </p:nvPr>
        </p:nvSpPr>
        <p:spPr/>
        <p:txBody>
          <a:bodyPr/>
          <a:lstStyle/>
          <a:p>
            <a:pPr defTabSz="914400">
              <a:defRPr/>
            </a:pPr>
            <a:endParaRPr lang="en-US" dirty="0">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pPr defTabSz="914400">
              <a:defRPr/>
            </a:pPr>
            <a:fld id="{AFFF257A-30C5-4AFB-911B-BE4CEEA1EA82}" type="slidenum">
              <a:rPr lang="en-US" smtClean="0">
                <a:solidFill>
                  <a:prstClr val="black">
                    <a:tint val="75000"/>
                  </a:prstClr>
                </a:solidFill>
              </a:rPr>
              <a:pPr defTabSz="914400">
                <a:def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6" y="1590262"/>
            <a:ext cx="11173968" cy="4508786"/>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a:lvl4pPr>
            <a:lvl5pPr>
              <a:lnSpc>
                <a:spcPct val="12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399056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8316506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524387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020594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5906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5369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98013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7587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593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12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3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687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5622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6935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89111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41520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914421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5488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020893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42021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632853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90375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85781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015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2458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611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276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5270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6568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78520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9955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0">
                      <a:schemeClr val="tx1"/>
                    </a:gs>
                    <a:gs pos="100000">
                      <a:schemeClr val="tx1"/>
                    </a:gs>
                  </a:gsLst>
                  <a:lin ang="5400000" scaled="0"/>
                </a:gra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30470089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952333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86869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0053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4068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36370854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29078450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690003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88108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1921608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64377836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929064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9465932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47461324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0435761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17076868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986291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08747819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111458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8979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196193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901133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47110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338158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22279429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2042006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3611924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7807585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5341122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980630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046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7394757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359156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1908268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49360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image" Target="../media/image3.emf"/><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image" Target="../media/image5.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4581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716" r:id="rId23"/>
    <p:sldLayoutId id="2147483717" r:id="rId24"/>
    <p:sldLayoutId id="214748374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06935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06653133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56.xml"/><Relationship Id="rId4"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migrate/migrate-support-matrix-vmware#agentless-migration-port-requirements" TargetMode="External"/><Relationship Id="rId3" Type="http://schemas.openxmlformats.org/officeDocument/2006/relationships/hyperlink" Target="https://docs.microsoft.com/en-us/azure/migrate/migrate-support-matrix-vmware#agentless-migration-vmware-server-requirements" TargetMode="External"/><Relationship Id="rId7" Type="http://schemas.openxmlformats.org/officeDocument/2006/relationships/hyperlink" Target="https://docs.microsoft.com/en-us/azure/migrate/migrate-support-matrix-vmware#agentless-migration-url-access-requirement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docs.microsoft.com/en-us/azure/migrate/migrate-support-matrix-vmware#agentless-migration-appliance-requirements" TargetMode="External"/><Relationship Id="rId5" Type="http://schemas.openxmlformats.org/officeDocument/2006/relationships/hyperlink" Target="https://docs.microsoft.com/en-us/azure/migrate/migrate-support-matrix-vmware#agentless-migration-vmware-vm-requirements" TargetMode="External"/><Relationship Id="rId4" Type="http://schemas.openxmlformats.org/officeDocument/2006/relationships/hyperlink" Target="https://docs.microsoft.com/en-us/azure/migrate/migrate-support-matrix-vmware#agentless-migration-vcenter-server-permission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microsoft.com/office/2007/relationships/hdphoto" Target="../media/hdphoto9.wdp"/></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microsoft.com/office/2007/relationships/hdphoto" Target="../media/hdphoto10.wdp"/></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microsoft.com/office/2007/relationships/hdphoto" Target="../media/hdphoto11.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microsoft.com/office/2007/relationships/hdphoto" Target="../media/hdphoto12.wdp"/></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microsoft.com/office/2007/relationships/hdphoto" Target="../media/hdphoto13.wdp"/></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microsoft.com/office/2007/relationships/hdphoto" Target="../media/hdphoto14.wdp"/></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microsoft.com/office/2007/relationships/hdphoto" Target="../media/hdphoto15.wdp"/></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microsoft.com/office/2007/relationships/hdphoto" Target="../media/hdphoto16.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microsoft.com/office/2007/relationships/hdphoto" Target="../media/hdphoto17.wdp"/></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microsoft.com/office/2007/relationships/hdphoto" Target="../media/hdphoto18.wdp"/></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9.sv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microsoft.com/office/2007/relationships/hdphoto" Target="../media/hdphoto4.wdp"/></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microsoft.com/office/2007/relationships/hdphoto" Target="../media/hdphoto19.wdp"/></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microsoft.com/office/2007/relationships/hdphoto" Target="../media/hdphoto7.wdp"/></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microsoft.com/office/2007/relationships/hdphoto" Target="../media/hdphoto8.wdp"/></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microsoft.com/office/2007/relationships/hdphoto" Target="../media/hdphoto9.wdp"/></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microsoft.com/office/2007/relationships/hdphoto" Target="../media/hdphoto10.wdp"/></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microsoft.com/office/2007/relationships/hdphoto" Target="../media/hdphoto11.wdp"/></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microsoft.com/office/2007/relationships/hdphoto" Target="../media/hdphoto12.wdp"/></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microsoft.com/office/2007/relationships/hdphoto" Target="../media/hdphoto13.wdp"/></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microsoft.com/office/2007/relationships/hdphoto" Target="../media/hdphoto14.wdp"/></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azure/site-recovery/site-recovery-azure-to-azure-networking-guidance#sample-nsg-configuration" TargetMode="External"/><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microsoft.com/office/2007/relationships/hdphoto" Target="../media/hdphoto20.wdp"/></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site-recovery/vmware-physical-azure-support-matrix#replicated-machin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hyperlink" Target="https://docs.microsoft.com/en-us/azure/site-recovery/vmware-physical-azure-support-matrix#azure-stora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365420" y="2337043"/>
            <a:ext cx="11561001" cy="1792850"/>
          </a:xfrm>
        </p:spPr>
        <p:txBody>
          <a:bodyPr/>
          <a:lstStyle/>
          <a:p>
            <a:r>
              <a:rPr lang="en-US" dirty="0">
                <a:latin typeface="Segoe UI Light" panose="020B0502040204020203" pitchFamily="34" charset="0"/>
                <a:cs typeface="Segoe UI Light" panose="020B0502040204020203" pitchFamily="34" charset="0"/>
              </a:rPr>
              <a:t>Module 12: Azure Migrate Server Migration</a:t>
            </a:r>
          </a:p>
        </p:txBody>
      </p:sp>
      <p:pic>
        <p:nvPicPr>
          <p:cNvPr id="2" name="Graphic 1">
            <a:extLst>
              <a:ext uri="{FF2B5EF4-FFF2-40B4-BE49-F238E27FC236}">
                <a16:creationId xmlns:a16="http://schemas.microsoft.com/office/drawing/2014/main" id="{20AF4E9D-56B1-4A08-BFF7-68790B24519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3339" y="4426086"/>
            <a:ext cx="3494914" cy="2082463"/>
          </a:xfrm>
          <a:prstGeom prst="rect">
            <a:avLst/>
          </a:prstGeom>
        </p:spPr>
      </p:pic>
      <p:sp>
        <p:nvSpPr>
          <p:cNvPr id="6" name="Text Placeholder 4">
            <a:extLst>
              <a:ext uri="{FF2B5EF4-FFF2-40B4-BE49-F238E27FC236}">
                <a16:creationId xmlns:a16="http://schemas.microsoft.com/office/drawing/2014/main" id="{8A0D31A4-4DBD-4AD4-92F4-402EDFA28624}"/>
              </a:ext>
            </a:extLst>
          </p:cNvPr>
          <p:cNvSpPr txBox="1">
            <a:spLocks/>
          </p:cNvSpPr>
          <p:nvPr/>
        </p:nvSpPr>
        <p:spPr>
          <a:xfrm>
            <a:off x="365420" y="3979341"/>
            <a:ext cx="9795376" cy="49244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49" baseline="0">
                <a:solidFill>
                  <a:schemeClr val="bg2"/>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029"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Segoe UI Light" panose="020B0502040204020203" pitchFamily="34" charset="0"/>
                <a:cs typeface="Segoe UI Light" panose="020B0502040204020203" pitchFamily="34" charset="0"/>
              </a:rPr>
              <a:t>Solutions for Migration using Azure Migrate</a:t>
            </a:r>
          </a:p>
        </p:txBody>
      </p:sp>
    </p:spTree>
    <p:extLst>
      <p:ext uri="{BB962C8B-B14F-4D97-AF65-F5344CB8AC3E}">
        <p14:creationId xmlns:p14="http://schemas.microsoft.com/office/powerpoint/2010/main" val="220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8E83-29C3-4003-932B-E025676A6563}"/>
              </a:ext>
            </a:extLst>
          </p:cNvPr>
          <p:cNvSpPr>
            <a:spLocks noGrp="1"/>
          </p:cNvSpPr>
          <p:nvPr>
            <p:ph type="title"/>
          </p:nvPr>
        </p:nvSpPr>
        <p:spPr/>
        <p:txBody>
          <a:bodyPr/>
          <a:lstStyle/>
          <a:p>
            <a:r>
              <a:rPr lang="en-US" dirty="0"/>
              <a:t>Instructor Notes</a:t>
            </a:r>
          </a:p>
        </p:txBody>
      </p:sp>
      <p:sp>
        <p:nvSpPr>
          <p:cNvPr id="3" name="Text Placeholder 2">
            <a:extLst>
              <a:ext uri="{FF2B5EF4-FFF2-40B4-BE49-F238E27FC236}">
                <a16:creationId xmlns:a16="http://schemas.microsoft.com/office/drawing/2014/main" id="{CB063214-3035-4C1F-BE26-22A55881A966}"/>
              </a:ext>
            </a:extLst>
          </p:cNvPr>
          <p:cNvSpPr>
            <a:spLocks noGrp="1"/>
          </p:cNvSpPr>
          <p:nvPr>
            <p:ph type="body" sz="quarter" idx="10"/>
          </p:nvPr>
        </p:nvSpPr>
        <p:spPr>
          <a:xfrm>
            <a:off x="584200" y="1435497"/>
            <a:ext cx="11018520" cy="1625060"/>
          </a:xfrm>
        </p:spPr>
        <p:txBody>
          <a:bodyPr/>
          <a:lstStyle/>
          <a:p>
            <a:r>
              <a:rPr lang="en-US" sz="3600" dirty="0"/>
              <a:t>Slides 13 – 64 can be demonstrated directly from the Azure Portal</a:t>
            </a:r>
          </a:p>
          <a:p>
            <a:endParaRPr lang="en-US" dirty="0"/>
          </a:p>
        </p:txBody>
      </p:sp>
      <p:pic>
        <p:nvPicPr>
          <p:cNvPr id="4" name="Picture 3">
            <a:extLst>
              <a:ext uri="{FF2B5EF4-FFF2-40B4-BE49-F238E27FC236}">
                <a16:creationId xmlns:a16="http://schemas.microsoft.com/office/drawing/2014/main" id="{A650101A-90D3-4257-8F6A-B4EC45423E8F}"/>
              </a:ext>
            </a:extLst>
          </p:cNvPr>
          <p:cNvPicPr>
            <a:picLocks noChangeAspect="1"/>
          </p:cNvPicPr>
          <p:nvPr/>
        </p:nvPicPr>
        <p:blipFill>
          <a:blip r:embed="rId3"/>
          <a:stretch>
            <a:fillRect/>
          </a:stretch>
        </p:blipFill>
        <p:spPr>
          <a:xfrm>
            <a:off x="0" y="6266688"/>
            <a:ext cx="12192000" cy="591312"/>
          </a:xfrm>
          <a:prstGeom prst="rect">
            <a:avLst/>
          </a:prstGeom>
        </p:spPr>
      </p:pic>
      <p:sp>
        <p:nvSpPr>
          <p:cNvPr id="5" name="Rectangle 4">
            <a:extLst>
              <a:ext uri="{FF2B5EF4-FFF2-40B4-BE49-F238E27FC236}">
                <a16:creationId xmlns:a16="http://schemas.microsoft.com/office/drawing/2014/main" id="{437F77AE-ABD8-45E9-8771-6CF9B69DA9C2}"/>
              </a:ext>
            </a:extLst>
          </p:cNvPr>
          <p:cNvSpPr/>
          <p:nvPr/>
        </p:nvSpPr>
        <p:spPr>
          <a:xfrm>
            <a:off x="10952558" y="6211669"/>
            <a:ext cx="123944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A1A1A"/>
                </a:solidFill>
                <a:effectLst/>
                <a:uLnTx/>
                <a:uFillTx/>
                <a:latin typeface="Segoe UI"/>
                <a:ea typeface="+mn-ea"/>
                <a:cs typeface="+mn-cs"/>
              </a:rPr>
              <a:t>Next:</a:t>
            </a:r>
          </a:p>
        </p:txBody>
      </p:sp>
    </p:spTree>
    <p:extLst>
      <p:ext uri="{BB962C8B-B14F-4D97-AF65-F5344CB8AC3E}">
        <p14:creationId xmlns:p14="http://schemas.microsoft.com/office/powerpoint/2010/main" val="31616869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942045"/>
            <a:ext cx="9723652" cy="3557686"/>
          </a:xfrm>
        </p:spPr>
        <p:txBody>
          <a:bodyPr/>
          <a:lstStyle/>
          <a:p>
            <a:r>
              <a:rPr lang="en-US" dirty="0">
                <a:latin typeface="Segoe UI Light" panose="020B0502040204020203" pitchFamily="34" charset="0"/>
                <a:cs typeface="Segoe UI Light" panose="020B0502040204020203" pitchFamily="34" charset="0"/>
              </a:rPr>
              <a:t>Lesson 2:  VMware  Agentless Migration</a:t>
            </a:r>
          </a:p>
        </p:txBody>
      </p:sp>
      <p:pic>
        <p:nvPicPr>
          <p:cNvPr id="3" name="Picture 2" descr="A picture containing table, drawing&#10;&#10;Description automatically generated">
            <a:extLst>
              <a:ext uri="{FF2B5EF4-FFF2-40B4-BE49-F238E27FC236}">
                <a16:creationId xmlns:a16="http://schemas.microsoft.com/office/drawing/2014/main" id="{296B5769-9920-4DD9-9E1B-98C7D3848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645" y="4985164"/>
            <a:ext cx="1247479" cy="1247479"/>
          </a:xfrm>
          <a:prstGeom prst="rect">
            <a:avLst/>
          </a:prstGeom>
        </p:spPr>
      </p:pic>
    </p:spTree>
    <p:extLst>
      <p:ext uri="{BB962C8B-B14F-4D97-AF65-F5344CB8AC3E}">
        <p14:creationId xmlns:p14="http://schemas.microsoft.com/office/powerpoint/2010/main" val="13649359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13071-0EF7-4D9F-ACE4-70088A197C72}"/>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Prepare for Agentless VMware Migration</a:t>
            </a: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BDA80F2C-9652-47A1-A2C5-7F1C0C0B13B5}"/>
              </a:ext>
            </a:extLst>
          </p:cNvPr>
          <p:cNvSpPr>
            <a:spLocks noGrp="1"/>
          </p:cNvSpPr>
          <p:nvPr>
            <p:ph type="body" sz="quarter" idx="10"/>
          </p:nvPr>
        </p:nvSpPr>
        <p:spPr>
          <a:xfrm>
            <a:off x="584200" y="1435496"/>
            <a:ext cx="11018520" cy="4308872"/>
          </a:xfrm>
        </p:spPr>
        <p:txBody>
          <a:bodyPr/>
          <a:lstStyle/>
          <a:p>
            <a:r>
              <a:rPr lang="en-US" dirty="0">
                <a:latin typeface="Segoe UI Light" panose="020B0502040204020203" pitchFamily="34" charset="0"/>
                <a:cs typeface="Segoe UI Light" panose="020B0502040204020203" pitchFamily="34" charset="0"/>
                <a:hlinkClick r:id="rId3"/>
              </a:rPr>
              <a:t>Review</a:t>
            </a:r>
            <a:r>
              <a:rPr lang="en-US" dirty="0">
                <a:latin typeface="Segoe UI Light" panose="020B0502040204020203" pitchFamily="34" charset="0"/>
                <a:cs typeface="Segoe UI Light" panose="020B0502040204020203" pitchFamily="34" charset="0"/>
              </a:rPr>
              <a:t> VMware server requirements for agentless migration.</a:t>
            </a:r>
          </a:p>
          <a:p>
            <a:r>
              <a:rPr lang="en-US" dirty="0">
                <a:latin typeface="Segoe UI Light" panose="020B0502040204020203" pitchFamily="34" charset="0"/>
                <a:cs typeface="Segoe UI Light" panose="020B0502040204020203" pitchFamily="34" charset="0"/>
              </a:rPr>
              <a:t>Set up an account to access the vCenter Server with the </a:t>
            </a:r>
            <a:r>
              <a:rPr lang="en-US" dirty="0">
                <a:latin typeface="Segoe UI Light" panose="020B0502040204020203" pitchFamily="34" charset="0"/>
                <a:cs typeface="Segoe UI Light" panose="020B0502040204020203" pitchFamily="34" charset="0"/>
                <a:hlinkClick r:id="rId4"/>
              </a:rPr>
              <a:t>required permissions</a:t>
            </a:r>
            <a:r>
              <a:rPr lang="en-US" dirty="0">
                <a:latin typeface="Segoe UI Light" panose="020B0502040204020203" pitchFamily="34" charset="0"/>
                <a:cs typeface="Segoe UI Light" panose="020B0502040204020203" pitchFamily="34" charset="0"/>
              </a:rPr>
              <a:t> for agentless migration.</a:t>
            </a:r>
          </a:p>
          <a:p>
            <a:r>
              <a:rPr lang="en-US" dirty="0">
                <a:latin typeface="Segoe UI Light" panose="020B0502040204020203" pitchFamily="34" charset="0"/>
                <a:cs typeface="Segoe UI Light" panose="020B0502040204020203" pitchFamily="34" charset="0"/>
                <a:hlinkClick r:id="rId5"/>
              </a:rPr>
              <a:t>Note</a:t>
            </a:r>
            <a:r>
              <a:rPr lang="en-US" dirty="0">
                <a:latin typeface="Segoe UI Light" panose="020B0502040204020203" pitchFamily="34" charset="0"/>
                <a:cs typeface="Segoe UI Light" panose="020B0502040204020203" pitchFamily="34" charset="0"/>
              </a:rPr>
              <a:t> the requirements for VMware VMs that you want to migrate to Azure using agentless migration.</a:t>
            </a:r>
          </a:p>
          <a:p>
            <a:r>
              <a:rPr lang="en-US" dirty="0">
                <a:latin typeface="Segoe UI Light" panose="020B0502040204020203" pitchFamily="34" charset="0"/>
                <a:cs typeface="Segoe UI Light" panose="020B0502040204020203" pitchFamily="34" charset="0"/>
                <a:hlinkClick r:id="rId6"/>
              </a:rPr>
              <a:t>Review</a:t>
            </a:r>
            <a:r>
              <a:rPr lang="en-US" dirty="0">
                <a:latin typeface="Segoe UI Light" panose="020B0502040204020203" pitchFamily="34" charset="0"/>
                <a:cs typeface="Segoe UI Light" panose="020B0502040204020203" pitchFamily="34" charset="0"/>
              </a:rPr>
              <a:t> appliance requirements for agentless </a:t>
            </a:r>
            <a:r>
              <a:rPr lang="en-US">
                <a:latin typeface="Segoe UI Light" panose="020B0502040204020203" pitchFamily="34" charset="0"/>
                <a:cs typeface="Segoe UI Light" panose="020B0502040204020203" pitchFamily="34" charset="0"/>
              </a:rPr>
              <a:t>migration.</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Note appliance </a:t>
            </a:r>
            <a:r>
              <a:rPr lang="en-US" dirty="0">
                <a:latin typeface="Segoe UI Light" panose="020B0502040204020203" pitchFamily="34" charset="0"/>
                <a:cs typeface="Segoe UI Light" panose="020B0502040204020203" pitchFamily="34" charset="0"/>
                <a:hlinkClick r:id="rId7"/>
              </a:rPr>
              <a:t>URL access</a:t>
            </a:r>
            <a:r>
              <a:rPr lang="en-US" dirty="0">
                <a:latin typeface="Segoe UI Light" panose="020B0502040204020203" pitchFamily="34" charset="0"/>
                <a:cs typeface="Segoe UI Light" panose="020B0502040204020203" pitchFamily="34" charset="0"/>
              </a:rPr>
              <a:t> and </a:t>
            </a:r>
            <a:r>
              <a:rPr lang="en-US" dirty="0">
                <a:latin typeface="Segoe UI Light" panose="020B0502040204020203" pitchFamily="34" charset="0"/>
                <a:cs typeface="Segoe UI Light" panose="020B0502040204020203" pitchFamily="34" charset="0"/>
                <a:hlinkClick r:id="rId8"/>
              </a:rPr>
              <a:t>port access</a:t>
            </a:r>
            <a:r>
              <a:rPr lang="en-US" dirty="0">
                <a:latin typeface="Segoe UI Light" panose="020B0502040204020203" pitchFamily="34" charset="0"/>
                <a:cs typeface="Segoe UI Light" panose="020B0502040204020203" pitchFamily="34" charset="0"/>
              </a:rPr>
              <a:t> requirements for agentless migration.</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924765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1113-A6CE-4C75-BD15-EEE04C229818}"/>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Add the Azure Migrate Server Migration Tool (1 of 3)</a:t>
            </a: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21EDFA46-FC2B-49C4-A3EF-CFE30C595FC0}"/>
              </a:ext>
            </a:extLst>
          </p:cNvPr>
          <p:cNvSpPr>
            <a:spLocks noGrp="1"/>
          </p:cNvSpPr>
          <p:nvPr>
            <p:ph type="body" sz="quarter" idx="10"/>
          </p:nvPr>
        </p:nvSpPr>
        <p:spPr>
          <a:xfrm>
            <a:off x="584200" y="1435497"/>
            <a:ext cx="11018520" cy="1895904"/>
          </a:xfrm>
        </p:spPr>
        <p:txBody>
          <a:bodyPr/>
          <a:lstStyle/>
          <a:p>
            <a:r>
              <a:rPr lang="en-US" dirty="0">
                <a:latin typeface="Segoe UI Light" panose="020B0502040204020203" pitchFamily="34" charset="0"/>
                <a:cs typeface="Segoe UI Light" panose="020B0502040204020203" pitchFamily="34" charset="0"/>
              </a:rPr>
              <a:t>In the Azure Migrate project, click </a:t>
            </a:r>
            <a:r>
              <a:rPr lang="en-US" b="1" dirty="0">
                <a:latin typeface="Segoe UI Light" panose="020B0502040204020203" pitchFamily="34" charset="0"/>
                <a:cs typeface="Segoe UI Light" panose="020B0502040204020203" pitchFamily="34" charset="0"/>
              </a:rPr>
              <a:t>Overview</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Discover, assess, and migration servers</a:t>
            </a:r>
            <a:r>
              <a:rPr lang="en-US" dirty="0">
                <a:latin typeface="Segoe UI Light" panose="020B0502040204020203" pitchFamily="34" charset="0"/>
                <a:cs typeface="Segoe UI Light" panose="020B0502040204020203" pitchFamily="34" charset="0"/>
              </a:rPr>
              <a:t>, click </a:t>
            </a:r>
            <a:r>
              <a:rPr lang="en-US" b="1" dirty="0">
                <a:latin typeface="Segoe UI Light" panose="020B0502040204020203" pitchFamily="34" charset="0"/>
                <a:cs typeface="Segoe UI Light" panose="020B0502040204020203" pitchFamily="34" charset="0"/>
              </a:rPr>
              <a:t>Assess and migrate servers</a:t>
            </a:r>
            <a:r>
              <a:rPr lang="en-US" dirty="0">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p:txBody>
      </p:sp>
      <p:pic>
        <p:nvPicPr>
          <p:cNvPr id="4" name="Picture 3" descr="Screenshot of the Get started blade of an Azure Migrate project. The Discover, assess and migrate servers option is highlighted with a red border.">
            <a:extLst>
              <a:ext uri="{FF2B5EF4-FFF2-40B4-BE49-F238E27FC236}">
                <a16:creationId xmlns:a16="http://schemas.microsoft.com/office/drawing/2014/main" id="{BD69267A-2246-46DF-A34C-027D5D704BF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878396" y="3048419"/>
            <a:ext cx="8095238" cy="3352381"/>
          </a:xfrm>
          <a:prstGeom prst="rect">
            <a:avLst/>
          </a:prstGeom>
          <a:ln w="3175">
            <a:solidFill>
              <a:schemeClr val="tx1"/>
            </a:solidFill>
          </a:ln>
        </p:spPr>
      </p:pic>
    </p:spTree>
    <p:extLst>
      <p:ext uri="{BB962C8B-B14F-4D97-AF65-F5344CB8AC3E}">
        <p14:creationId xmlns:p14="http://schemas.microsoft.com/office/powerpoint/2010/main" val="35671123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9DC8-0C8B-426D-A241-85AB65087B62}"/>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Add the Azure Migrate Server Migration Tool (2 of 3)</a:t>
            </a: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B9895E69-7003-407B-904C-50AD5ABFF544}"/>
              </a:ext>
            </a:extLst>
          </p:cNvPr>
          <p:cNvSpPr>
            <a:spLocks noGrp="1"/>
          </p:cNvSpPr>
          <p:nvPr>
            <p:ph type="body" sz="quarter" idx="10"/>
          </p:nvPr>
        </p:nvSpPr>
        <p:spPr>
          <a:xfrm>
            <a:off x="586740" y="1223347"/>
            <a:ext cx="11018520" cy="861774"/>
          </a:xfrm>
        </p:spPr>
        <p:txBody>
          <a:bodyPr/>
          <a:lstStyle/>
          <a:p>
            <a:pPr marL="0" indent="0">
              <a:buNone/>
            </a:pPr>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Migration tools</a:t>
            </a:r>
            <a:r>
              <a:rPr lang="en-US" dirty="0">
                <a:latin typeface="Segoe UI Light" panose="020B0502040204020203" pitchFamily="34" charset="0"/>
                <a:cs typeface="Segoe UI Light" panose="020B0502040204020203" pitchFamily="34" charset="0"/>
              </a:rPr>
              <a:t>, </a:t>
            </a:r>
            <a:r>
              <a:rPr lang="en-US" b="1" dirty="0">
                <a:latin typeface="Segoe UI Light" panose="020B0502040204020203" pitchFamily="34" charset="0"/>
                <a:cs typeface="Segoe UI Light" panose="020B0502040204020203" pitchFamily="34" charset="0"/>
              </a:rPr>
              <a:t>select Click here to add a migration tool when you are ready to migrate</a:t>
            </a:r>
            <a:endParaRPr lang="en-US" dirty="0">
              <a:latin typeface="Segoe UI Light" panose="020B0502040204020203" pitchFamily="34" charset="0"/>
              <a:cs typeface="Segoe UI Light" panose="020B0502040204020203" pitchFamily="34" charset="0"/>
            </a:endParaRPr>
          </a:p>
        </p:txBody>
      </p:sp>
      <p:pic>
        <p:nvPicPr>
          <p:cNvPr id="4" name="Picture 3" descr="Screenshot of the Assessment tools page with the Click here to add a migration tool when you are ready to migrate link highlighted with a red border.">
            <a:extLst>
              <a:ext uri="{FF2B5EF4-FFF2-40B4-BE49-F238E27FC236}">
                <a16:creationId xmlns:a16="http://schemas.microsoft.com/office/drawing/2014/main" id="{5B56BD4A-1AD2-4FD1-A742-020D6FD62CE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076271" y="2105000"/>
            <a:ext cx="7666222" cy="4328130"/>
          </a:xfrm>
          <a:prstGeom prst="rect">
            <a:avLst/>
          </a:prstGeom>
          <a:ln w="3175">
            <a:solidFill>
              <a:schemeClr val="tx1"/>
            </a:solidFill>
          </a:ln>
        </p:spPr>
      </p:pic>
    </p:spTree>
    <p:extLst>
      <p:ext uri="{BB962C8B-B14F-4D97-AF65-F5344CB8AC3E}">
        <p14:creationId xmlns:p14="http://schemas.microsoft.com/office/powerpoint/2010/main" val="21266901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503B-9327-416A-BB8F-0E1D9EB2AC75}"/>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Add the Azure Migrate Server Migration Tool (3 of 3)</a:t>
            </a: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71DC4F99-D3AE-41FB-9DBF-11D5312B1394}"/>
              </a:ext>
            </a:extLst>
          </p:cNvPr>
          <p:cNvSpPr>
            <a:spLocks noGrp="1"/>
          </p:cNvSpPr>
          <p:nvPr>
            <p:ph type="body" sz="quarter" idx="10"/>
          </p:nvPr>
        </p:nvSpPr>
        <p:spPr>
          <a:xfrm>
            <a:off x="584200" y="1435497"/>
            <a:ext cx="11018520" cy="430887"/>
          </a:xfrm>
        </p:spPr>
        <p:txBody>
          <a:bodyPr/>
          <a:lstStyle/>
          <a:p>
            <a:pPr marL="0" indent="0">
              <a:buNone/>
            </a:pPr>
            <a:r>
              <a:rPr lang="en-US" dirty="0">
                <a:latin typeface="Segoe UI Light" panose="020B0502040204020203" pitchFamily="34" charset="0"/>
                <a:cs typeface="Segoe UI Light" panose="020B0502040204020203" pitchFamily="34" charset="0"/>
              </a:rPr>
              <a:t>In the tools list, select </a:t>
            </a:r>
            <a:r>
              <a:rPr lang="en-US" b="1" dirty="0">
                <a:latin typeface="Segoe UI Light" panose="020B0502040204020203" pitchFamily="34" charset="0"/>
                <a:cs typeface="Segoe UI Light" panose="020B0502040204020203" pitchFamily="34" charset="0"/>
              </a:rPr>
              <a:t>Azure Migrate: Server Migration &gt; Add tool</a:t>
            </a:r>
          </a:p>
        </p:txBody>
      </p:sp>
      <p:pic>
        <p:nvPicPr>
          <p:cNvPr id="6" name="Picture 5" descr="Screenshot of the Azure Migrate page to choose the migration tool, with Azure Migrate: Server Migration selected.">
            <a:extLst>
              <a:ext uri="{FF2B5EF4-FFF2-40B4-BE49-F238E27FC236}">
                <a16:creationId xmlns:a16="http://schemas.microsoft.com/office/drawing/2014/main" id="{D870889D-ABBC-4A5E-974A-9BB212757E9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04635" y="2739797"/>
            <a:ext cx="10944889" cy="2110497"/>
          </a:xfrm>
          <a:prstGeom prst="rect">
            <a:avLst/>
          </a:prstGeom>
          <a:ln w="3175">
            <a:solidFill>
              <a:schemeClr val="tx1"/>
            </a:solidFill>
          </a:ln>
        </p:spPr>
      </p:pic>
    </p:spTree>
    <p:extLst>
      <p:ext uri="{BB962C8B-B14F-4D97-AF65-F5344CB8AC3E}">
        <p14:creationId xmlns:p14="http://schemas.microsoft.com/office/powerpoint/2010/main" val="19882576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8BD6-D378-46AE-8633-A44C91D58ED8}"/>
              </a:ext>
            </a:extLst>
          </p:cNvPr>
          <p:cNvSpPr>
            <a:spLocks noGrp="1"/>
          </p:cNvSpPr>
          <p:nvPr>
            <p:ph type="title"/>
          </p:nvPr>
        </p:nvSpPr>
        <p:spPr>
          <a:xfrm>
            <a:off x="450240" y="244415"/>
            <a:ext cx="11018520" cy="553998"/>
          </a:xfrm>
        </p:spPr>
        <p:txBody>
          <a:bodyPr/>
          <a:lstStyle/>
          <a:p>
            <a:r>
              <a:rPr lang="en-US" b="1" dirty="0">
                <a:latin typeface="Segoe UI Light" panose="020B0502040204020203" pitchFamily="34" charset="0"/>
                <a:cs typeface="Segoe UI Light" panose="020B0502040204020203" pitchFamily="34" charset="0"/>
              </a:rPr>
              <a:t>Replicate VMs</a:t>
            </a: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1DC06D2D-77AF-4569-8178-6019AB2801EB}"/>
              </a:ext>
            </a:extLst>
          </p:cNvPr>
          <p:cNvSpPr>
            <a:spLocks noGrp="1"/>
          </p:cNvSpPr>
          <p:nvPr>
            <p:ph type="body" sz="quarter" idx="10"/>
          </p:nvPr>
        </p:nvSpPr>
        <p:spPr>
          <a:xfrm>
            <a:off x="448717" y="914936"/>
            <a:ext cx="11018520" cy="861774"/>
          </a:xfrm>
        </p:spPr>
        <p:txBody>
          <a:bodyPr/>
          <a:lstStyle/>
          <a:p>
            <a:pPr marL="0" indent="0">
              <a:buNone/>
            </a:pPr>
            <a:r>
              <a:rPr lang="en-US" dirty="0">
                <a:latin typeface="Segoe UI Light" panose="020B0502040204020203" pitchFamily="34" charset="0"/>
                <a:cs typeface="Segoe UI Light" panose="020B0502040204020203" pitchFamily="34" charset="0"/>
              </a:rPr>
              <a:t>In the Azure Migrate project &gt; </a:t>
            </a:r>
            <a:r>
              <a:rPr lang="en-US" b="1" dirty="0">
                <a:latin typeface="Segoe UI Light" panose="020B0502040204020203" pitchFamily="34" charset="0"/>
                <a:cs typeface="Segoe UI Light" panose="020B0502040204020203" pitchFamily="34" charset="0"/>
              </a:rPr>
              <a:t>Servers</a:t>
            </a:r>
            <a:r>
              <a:rPr lang="en-US" dirty="0">
                <a:latin typeface="Segoe UI Light" panose="020B0502040204020203" pitchFamily="34" charset="0"/>
                <a:cs typeface="Segoe UI Light" panose="020B0502040204020203" pitchFamily="34" charset="0"/>
              </a:rPr>
              <a:t>, </a:t>
            </a:r>
            <a:r>
              <a:rPr lang="en-US" b="1" dirty="0">
                <a:latin typeface="Segoe UI Light" panose="020B0502040204020203" pitchFamily="34" charset="0"/>
                <a:cs typeface="Segoe UI Light" panose="020B0502040204020203" pitchFamily="34" charset="0"/>
              </a:rPr>
              <a:t>Azure Migrate: Server Migration</a:t>
            </a:r>
            <a:r>
              <a:rPr lang="en-US" dirty="0">
                <a:latin typeface="Segoe UI Light" panose="020B0502040204020203" pitchFamily="34" charset="0"/>
                <a:cs typeface="Segoe UI Light" panose="020B0502040204020203" pitchFamily="34" charset="0"/>
              </a:rPr>
              <a:t>, click </a:t>
            </a:r>
            <a:r>
              <a:rPr lang="en-US" b="1" dirty="0">
                <a:latin typeface="Segoe UI Light" panose="020B0502040204020203" pitchFamily="34" charset="0"/>
                <a:cs typeface="Segoe UI Light" panose="020B0502040204020203" pitchFamily="34" charset="0"/>
              </a:rPr>
              <a:t>Replicate</a:t>
            </a:r>
            <a:endParaRPr lang="en-US" dirty="0">
              <a:latin typeface="Segoe UI Light" panose="020B0502040204020203" pitchFamily="34" charset="0"/>
              <a:cs typeface="Segoe UI Light" panose="020B0502040204020203" pitchFamily="34" charset="0"/>
            </a:endParaRPr>
          </a:p>
        </p:txBody>
      </p:sp>
      <p:pic>
        <p:nvPicPr>
          <p:cNvPr id="4" name="Picture 3" descr="Screenshot of the Azure Migrate - Servers blade, showing the Assessment Tools and Migration Tools. Under Migration tools, the Replicate is highlighted with a red border. ">
            <a:extLst>
              <a:ext uri="{FF2B5EF4-FFF2-40B4-BE49-F238E27FC236}">
                <a16:creationId xmlns:a16="http://schemas.microsoft.com/office/drawing/2014/main" id="{2C69C898-C94F-4770-8ECD-C8390E1CB8B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261324" y="1843040"/>
            <a:ext cx="4275582" cy="4252960"/>
          </a:xfrm>
          <a:prstGeom prst="rect">
            <a:avLst/>
          </a:prstGeom>
          <a:ln w="3175">
            <a:solidFill>
              <a:schemeClr val="tx1"/>
            </a:solidFill>
          </a:ln>
        </p:spPr>
      </p:pic>
    </p:spTree>
    <p:extLst>
      <p:ext uri="{BB962C8B-B14F-4D97-AF65-F5344CB8AC3E}">
        <p14:creationId xmlns:p14="http://schemas.microsoft.com/office/powerpoint/2010/main" val="36232662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29A747-9769-49C4-8BB3-8B6EB23FEBCC}"/>
              </a:ext>
            </a:extLst>
          </p:cNvPr>
          <p:cNvSpPr>
            <a:spLocks noGrp="1"/>
          </p:cNvSpPr>
          <p:nvPr>
            <p:ph type="body" sz="quarter" idx="10"/>
          </p:nvPr>
        </p:nvSpPr>
        <p:spPr>
          <a:xfrm>
            <a:off x="586740" y="319391"/>
            <a:ext cx="11018520" cy="2843855"/>
          </a:xfrm>
        </p:spPr>
        <p:txBody>
          <a:bodyPr/>
          <a:lstStyle/>
          <a:p>
            <a:pPr marL="0" indent="0">
              <a:buNone/>
            </a:pPr>
            <a:r>
              <a:rPr lang="en-US" dirty="0">
                <a:latin typeface="Segoe UI Light" panose="020B0502040204020203" pitchFamily="34" charset="0"/>
                <a:cs typeface="Segoe UI Light" panose="020B0502040204020203" pitchFamily="34" charset="0"/>
              </a:rPr>
              <a:t>In R</a:t>
            </a:r>
            <a:r>
              <a:rPr lang="en-US" b="1" dirty="0">
                <a:latin typeface="Segoe UI Light" panose="020B0502040204020203" pitchFamily="34" charset="0"/>
                <a:cs typeface="Segoe UI Light" panose="020B0502040204020203" pitchFamily="34" charset="0"/>
              </a:rPr>
              <a:t>eplicate, &gt; Source settings &gt; Are your machines virtualized?</a:t>
            </a:r>
            <a:r>
              <a:rPr lang="en-US" dirty="0">
                <a:latin typeface="Segoe UI Light" panose="020B0502040204020203" pitchFamily="34" charset="0"/>
                <a:cs typeface="Segoe UI Light" panose="020B0502040204020203" pitchFamily="34" charset="0"/>
              </a:rPr>
              <a:t>, select Y</a:t>
            </a:r>
            <a:r>
              <a:rPr lang="en-US" b="1" dirty="0">
                <a:latin typeface="Segoe UI Light" panose="020B0502040204020203" pitchFamily="34" charset="0"/>
                <a:cs typeface="Segoe UI Light" panose="020B0502040204020203" pitchFamily="34" charset="0"/>
              </a:rPr>
              <a:t>es, with VMware vSphere</a:t>
            </a:r>
            <a:r>
              <a:rPr lang="en-US" dirty="0">
                <a:latin typeface="Segoe UI Light" panose="020B0502040204020203" pitchFamily="34" charset="0"/>
                <a:cs typeface="Segoe UI Light" panose="020B0502040204020203" pitchFamily="34" charset="0"/>
              </a:rPr>
              <a:t>.</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On-premises appliance</a:t>
            </a:r>
            <a:r>
              <a:rPr lang="en-US" dirty="0">
                <a:latin typeface="Segoe UI Light" panose="020B0502040204020203" pitchFamily="34" charset="0"/>
                <a:cs typeface="Segoe UI Light" panose="020B0502040204020203" pitchFamily="34" charset="0"/>
              </a:rPr>
              <a:t>, select the name of the Azure Migrate appliance that you set up </a:t>
            </a:r>
            <a:r>
              <a:rPr lang="en-US" b="1" dirty="0">
                <a:latin typeface="Segoe UI Light" panose="020B0502040204020203" pitchFamily="34" charset="0"/>
                <a:cs typeface="Segoe UI Light" panose="020B0502040204020203" pitchFamily="34" charset="0"/>
              </a:rPr>
              <a:t>&gt; OK</a:t>
            </a:r>
            <a:r>
              <a:rPr lang="en-US" dirty="0">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p:txBody>
      </p:sp>
      <p:pic>
        <p:nvPicPr>
          <p:cNvPr id="5" name="Picture 4" descr="Screenshot of the Source settings options in the Replicate blade. Dropdown options are for 1), Are your machines virtualized? (with Yes with VMware vSphere as the selection). And 2), On-premises appliance.">
            <a:extLst>
              <a:ext uri="{FF2B5EF4-FFF2-40B4-BE49-F238E27FC236}">
                <a16:creationId xmlns:a16="http://schemas.microsoft.com/office/drawing/2014/main" id="{08779FD5-6893-42D9-A81B-0AF64B37718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73840" y="2970615"/>
            <a:ext cx="8768717" cy="3184712"/>
          </a:xfrm>
          <a:prstGeom prst="rect">
            <a:avLst/>
          </a:prstGeom>
          <a:ln w="3175">
            <a:solidFill>
              <a:schemeClr val="tx1"/>
            </a:solidFill>
          </a:ln>
        </p:spPr>
      </p:pic>
    </p:spTree>
    <p:extLst>
      <p:ext uri="{BB962C8B-B14F-4D97-AF65-F5344CB8AC3E}">
        <p14:creationId xmlns:p14="http://schemas.microsoft.com/office/powerpoint/2010/main" val="28586150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5A8F0E-F4A3-42E8-8618-53660A409C71}"/>
              </a:ext>
            </a:extLst>
          </p:cNvPr>
          <p:cNvSpPr>
            <a:spLocks noGrp="1"/>
          </p:cNvSpPr>
          <p:nvPr>
            <p:ph type="body" sz="quarter" idx="10"/>
          </p:nvPr>
        </p:nvSpPr>
        <p:spPr>
          <a:xfrm>
            <a:off x="449729" y="636144"/>
            <a:ext cx="11018520" cy="947952"/>
          </a:xfrm>
        </p:spPr>
        <p:txBody>
          <a:bodyPr/>
          <a:lstStyle/>
          <a:p>
            <a:pPr marL="0" indent="0">
              <a:buNone/>
            </a:pPr>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Virtual machines</a:t>
            </a:r>
            <a:r>
              <a:rPr lang="en-US" dirty="0">
                <a:latin typeface="Segoe UI Light" panose="020B0502040204020203" pitchFamily="34" charset="0"/>
                <a:cs typeface="Segoe UI Light" panose="020B0502040204020203" pitchFamily="34" charset="0"/>
              </a:rPr>
              <a:t>, select the machines you want to replicate.</a:t>
            </a:r>
          </a:p>
          <a:p>
            <a:endParaRPr lang="en-US" dirty="0">
              <a:latin typeface="Segoe UI Light" panose="020B0502040204020203" pitchFamily="34" charset="0"/>
              <a:cs typeface="Segoe UI Light" panose="020B0502040204020203" pitchFamily="34" charset="0"/>
            </a:endParaRPr>
          </a:p>
        </p:txBody>
      </p:sp>
      <p:pic>
        <p:nvPicPr>
          <p:cNvPr id="5" name="Picture 4" descr="Screenshot of the Virtual machines options in the Replicate blade. Under the Select the virtual machines to be migrate, there is a question asking if you want to import migration settings from an assessment? The two options in the dropdown shown are 1), Yes, apply migration settings from an Azure Migrate assessment, and 2), No, I'll specify the migration settings manually.">
            <a:extLst>
              <a:ext uri="{FF2B5EF4-FFF2-40B4-BE49-F238E27FC236}">
                <a16:creationId xmlns:a16="http://schemas.microsoft.com/office/drawing/2014/main" id="{D6E243F5-913C-42C0-A53C-57C98662627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17812" y="1837484"/>
            <a:ext cx="10573139" cy="3648916"/>
          </a:xfrm>
          <a:prstGeom prst="rect">
            <a:avLst/>
          </a:prstGeom>
          <a:ln w="3175">
            <a:solidFill>
              <a:schemeClr val="tx1"/>
            </a:solidFill>
          </a:ln>
        </p:spPr>
      </p:pic>
    </p:spTree>
    <p:extLst>
      <p:ext uri="{BB962C8B-B14F-4D97-AF65-F5344CB8AC3E}">
        <p14:creationId xmlns:p14="http://schemas.microsoft.com/office/powerpoint/2010/main" val="37684255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5925-88F5-4167-9592-4012230B0554}"/>
              </a:ext>
            </a:extLst>
          </p:cNvPr>
          <p:cNvSpPr>
            <a:spLocks noGrp="1"/>
          </p:cNvSpPr>
          <p:nvPr>
            <p:ph type="title"/>
          </p:nvPr>
        </p:nvSpPr>
        <p:spPr>
          <a:xfrm>
            <a:off x="588263" y="457200"/>
            <a:ext cx="11018520" cy="1723549"/>
          </a:xfrm>
        </p:spPr>
        <p:txBody>
          <a:bodyPr/>
          <a:lstStyle/>
          <a:p>
            <a:pPr>
              <a:spcBef>
                <a:spcPct val="20000"/>
              </a:spcBef>
              <a:buSzPct val="90000"/>
            </a:pPr>
            <a:r>
              <a:rPr lang="en-US" sz="2800" spc="0" dirty="0">
                <a:latin typeface="Segoe UI Light" panose="020B0502040204020203" pitchFamily="34" charset="0"/>
                <a:cs typeface="Segoe UI Light" panose="020B0502040204020203" pitchFamily="34" charset="0"/>
              </a:rPr>
              <a:t>In </a:t>
            </a:r>
            <a:r>
              <a:rPr lang="en-US" sz="2800" b="1" spc="0" dirty="0">
                <a:latin typeface="Segoe UI Light" panose="020B0502040204020203" pitchFamily="34" charset="0"/>
                <a:cs typeface="Segoe UI Light" panose="020B0502040204020203" pitchFamily="34" charset="0"/>
              </a:rPr>
              <a:t>Virtual machines</a:t>
            </a:r>
            <a:r>
              <a:rPr lang="en-US" sz="2800" spc="0" dirty="0">
                <a:latin typeface="Segoe UI Light" panose="020B0502040204020203" pitchFamily="34" charset="0"/>
                <a:cs typeface="Segoe UI Light" panose="020B0502040204020203" pitchFamily="34" charset="0"/>
              </a:rPr>
              <a:t>, search for VMs as needed, and check each VM you want to migrate.</a:t>
            </a:r>
            <a:br>
              <a:rPr lang="en-US" sz="2800" spc="0" dirty="0">
                <a:latin typeface="Segoe UI Light" panose="020B0502040204020203" pitchFamily="34" charset="0"/>
                <a:cs typeface="Segoe UI Light" panose="020B0502040204020203" pitchFamily="34" charset="0"/>
              </a:rPr>
            </a:br>
            <a:br>
              <a:rPr lang="en-US" sz="2800" spc="0" dirty="0">
                <a:latin typeface="Segoe UI Light" panose="020B0502040204020203" pitchFamily="34" charset="0"/>
                <a:cs typeface="Segoe UI Light" panose="020B0502040204020203" pitchFamily="34" charset="0"/>
              </a:rPr>
            </a:br>
            <a:r>
              <a:rPr lang="en-US" sz="2800" spc="0" dirty="0">
                <a:latin typeface="Segoe UI Light" panose="020B0502040204020203" pitchFamily="34" charset="0"/>
                <a:cs typeface="Segoe UI Light" panose="020B0502040204020203" pitchFamily="34" charset="0"/>
              </a:rPr>
              <a:t>Then click </a:t>
            </a:r>
            <a:r>
              <a:rPr lang="en-US" sz="2800" b="1" spc="0" dirty="0">
                <a:latin typeface="Segoe UI Light" panose="020B0502040204020203" pitchFamily="34" charset="0"/>
                <a:cs typeface="Segoe UI Light" panose="020B0502040204020203" pitchFamily="34" charset="0"/>
              </a:rPr>
              <a:t>Next: Target settings</a:t>
            </a:r>
            <a:r>
              <a:rPr lang="en-US" sz="2800" spc="0" dirty="0">
                <a:latin typeface="Segoe UI Light" panose="020B0502040204020203" pitchFamily="34" charset="0"/>
                <a:cs typeface="Segoe UI Light" panose="020B0502040204020203" pitchFamily="34" charset="0"/>
              </a:rPr>
              <a:t>.</a:t>
            </a:r>
          </a:p>
        </p:txBody>
      </p:sp>
      <p:pic>
        <p:nvPicPr>
          <p:cNvPr id="5" name="Picture 4" descr="Screenshot of the Virtual machines options in the Replicate blade. Under Virtual machines option there is  list box to filter VMs and the selection shows the list of selected VMs with NAME, IP ADDRESS, OPERATING SYSTEM, and BOOT TYPE shown.">
            <a:extLst>
              <a:ext uri="{FF2B5EF4-FFF2-40B4-BE49-F238E27FC236}">
                <a16:creationId xmlns:a16="http://schemas.microsoft.com/office/drawing/2014/main" id="{72B276AE-17F8-4D8E-852D-623C96FF656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584166" y="1611017"/>
            <a:ext cx="5817347" cy="4580367"/>
          </a:xfrm>
          <a:prstGeom prst="rect">
            <a:avLst/>
          </a:prstGeom>
          <a:ln w="3175">
            <a:solidFill>
              <a:schemeClr val="tx1"/>
            </a:solidFill>
          </a:ln>
        </p:spPr>
      </p:pic>
    </p:spTree>
    <p:extLst>
      <p:ext uri="{BB962C8B-B14F-4D97-AF65-F5344CB8AC3E}">
        <p14:creationId xmlns:p14="http://schemas.microsoft.com/office/powerpoint/2010/main" val="42150162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A81-8C75-4163-9D28-302E0F8DD1CA}"/>
              </a:ext>
            </a:extLst>
          </p:cNvPr>
          <p:cNvSpPr>
            <a:spLocks noGrp="1"/>
          </p:cNvSpPr>
          <p:nvPr>
            <p:ph type="title"/>
          </p:nvPr>
        </p:nvSpPr>
        <p:spPr>
          <a:xfrm>
            <a:off x="588263" y="457200"/>
            <a:ext cx="11018520" cy="553998"/>
          </a:xfrm>
        </p:spPr>
        <p:txBody>
          <a:bodyPr/>
          <a:lstStyle/>
          <a:p>
            <a:r>
              <a:rPr lang="en-US">
                <a:latin typeface="Segoe UI Light" panose="020B0502040204020203" pitchFamily="34" charset="0"/>
                <a:cs typeface="Segoe UI Light" panose="020B0502040204020203" pitchFamily="34" charset="0"/>
              </a:rPr>
              <a:t>Module 12: </a:t>
            </a:r>
            <a:r>
              <a:rPr lang="en-US" dirty="0">
                <a:latin typeface="Segoe UI Light" panose="020B0502040204020203" pitchFamily="34" charset="0"/>
                <a:cs typeface="Segoe UI Light" panose="020B0502040204020203" pitchFamily="34" charset="0"/>
              </a:rPr>
              <a:t>Azure Migrate Server Migration</a:t>
            </a:r>
          </a:p>
        </p:txBody>
      </p:sp>
      <p:sp>
        <p:nvSpPr>
          <p:cNvPr id="3" name="Text Placeholder 2">
            <a:extLst>
              <a:ext uri="{FF2B5EF4-FFF2-40B4-BE49-F238E27FC236}">
                <a16:creationId xmlns:a16="http://schemas.microsoft.com/office/drawing/2014/main" id="{01AE166B-BDB6-4E58-A02A-84513FDED0E7}"/>
              </a:ext>
            </a:extLst>
          </p:cNvPr>
          <p:cNvSpPr>
            <a:spLocks noGrp="1"/>
          </p:cNvSpPr>
          <p:nvPr>
            <p:ph type="body" sz="quarter" idx="10"/>
          </p:nvPr>
        </p:nvSpPr>
        <p:spPr>
          <a:xfrm>
            <a:off x="584200" y="1435498"/>
            <a:ext cx="11018520" cy="5096780"/>
          </a:xfrm>
        </p:spPr>
        <p:txBody>
          <a:bodyPr/>
          <a:lstStyle/>
          <a:p>
            <a:pPr marL="0" indent="0">
              <a:buNone/>
            </a:pPr>
            <a:r>
              <a:rPr lang="en-US" sz="2400" dirty="0">
                <a:latin typeface="Segoe UI Light" panose="020B0502040204020203" pitchFamily="34" charset="0"/>
                <a:cs typeface="Segoe UI Light" panose="020B0502040204020203" pitchFamily="34" charset="0"/>
              </a:rPr>
              <a:t>Lesson 1: Migrate Workloads using Azure Migrate</a:t>
            </a:r>
          </a:p>
          <a:p>
            <a:pPr marL="0" indent="0">
              <a:buNone/>
            </a:pPr>
            <a:r>
              <a:rPr lang="en-US" sz="2400" dirty="0">
                <a:latin typeface="Segoe UI Light" panose="020B0502040204020203" pitchFamily="34" charset="0"/>
                <a:cs typeface="Segoe UI Light" panose="020B0502040204020203" pitchFamily="34" charset="0"/>
              </a:rPr>
              <a:t>Lesson 2: VMware Agentless Migration</a:t>
            </a:r>
          </a:p>
          <a:p>
            <a:pPr marL="0" indent="0">
              <a:buNone/>
            </a:pPr>
            <a:r>
              <a:rPr lang="en-US" sz="2400" dirty="0">
                <a:latin typeface="Segoe UI Light" panose="020B0502040204020203" pitchFamily="34" charset="0"/>
                <a:cs typeface="Segoe UI Light" panose="020B0502040204020203" pitchFamily="34" charset="0"/>
              </a:rPr>
              <a:t>Lesson 3: VMware Agent-Based Migration</a:t>
            </a:r>
          </a:p>
          <a:p>
            <a:pPr marL="0" indent="0">
              <a:buNone/>
            </a:pPr>
            <a:r>
              <a:rPr lang="en-US" sz="2400" dirty="0">
                <a:latin typeface="Segoe UI Light" panose="020B0502040204020203" pitchFamily="34" charset="0"/>
                <a:cs typeface="Segoe UI Light" panose="020B0502040204020203" pitchFamily="34" charset="0"/>
              </a:rPr>
              <a:t>Lesson 4: Implement Azure Backup</a:t>
            </a:r>
          </a:p>
          <a:p>
            <a:pPr marL="0" indent="0">
              <a:buNone/>
            </a:pPr>
            <a:r>
              <a:rPr lang="en-US" sz="2400" dirty="0">
                <a:latin typeface="Segoe UI Light" panose="020B0502040204020203" pitchFamily="34" charset="0"/>
                <a:cs typeface="Segoe UI Light" panose="020B0502040204020203" pitchFamily="34" charset="0"/>
              </a:rPr>
              <a:t>Lesson 5: Azure to Azure Site Recovery</a:t>
            </a:r>
          </a:p>
          <a:p>
            <a:pPr marL="0" indent="0">
              <a:buNone/>
            </a:pPr>
            <a:r>
              <a:rPr lang="en-US" sz="2400" dirty="0">
                <a:latin typeface="Segoe UI Light" panose="020B0502040204020203" pitchFamily="34" charset="0"/>
                <a:cs typeface="Segoe UI Light" panose="020B0502040204020203" pitchFamily="34" charset="0"/>
              </a:rPr>
              <a:t>Lesson 6: Lab</a:t>
            </a:r>
          </a:p>
          <a:p>
            <a:pPr marL="0" indent="0">
              <a:buNone/>
            </a:pPr>
            <a:r>
              <a:rPr lang="en-US" sz="2400" dirty="0">
                <a:latin typeface="Segoe UI Light" panose="020B0502040204020203" pitchFamily="34" charset="0"/>
                <a:cs typeface="Segoe UI Light" panose="020B0502040204020203" pitchFamily="34" charset="0"/>
              </a:rPr>
              <a:t>Lesson 7: Module 9 Review Questions</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750370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928A-80E4-49A4-91AB-B9E7DD963884}"/>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Target Settings</a:t>
            </a:r>
          </a:p>
        </p:txBody>
      </p:sp>
      <p:pic>
        <p:nvPicPr>
          <p:cNvPr id="5" name="Picture 4" descr="Screenshot of the Target settings options in the Replicate blade. Shown are options for target properties, including Region, Subscription, Resource group, Virtual network, Subnet, and Azure Hybrid Benefit.">
            <a:extLst>
              <a:ext uri="{FF2B5EF4-FFF2-40B4-BE49-F238E27FC236}">
                <a16:creationId xmlns:a16="http://schemas.microsoft.com/office/drawing/2014/main" id="{89C0AC96-4677-4753-882C-F7202814286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36208" y="1328716"/>
            <a:ext cx="8569396" cy="5196448"/>
          </a:xfrm>
          <a:prstGeom prst="rect">
            <a:avLst/>
          </a:prstGeom>
          <a:ln w="3175">
            <a:solidFill>
              <a:schemeClr val="tx1"/>
            </a:solidFill>
          </a:ln>
        </p:spPr>
      </p:pic>
    </p:spTree>
    <p:extLst>
      <p:ext uri="{BB962C8B-B14F-4D97-AF65-F5344CB8AC3E}">
        <p14:creationId xmlns:p14="http://schemas.microsoft.com/office/powerpoint/2010/main" val="12662639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D9E3-E1A8-4056-BC93-FF0C76518DCB}"/>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Compute Settings</a:t>
            </a:r>
          </a:p>
        </p:txBody>
      </p:sp>
      <p:pic>
        <p:nvPicPr>
          <p:cNvPr id="4" name="Picture 3" descr="Screenshot of the Compute settings options in the Replicate blade. Shown are options for Azure VM size and OS disk for the selected machines that are being migrated.">
            <a:extLst>
              <a:ext uri="{FF2B5EF4-FFF2-40B4-BE49-F238E27FC236}">
                <a16:creationId xmlns:a16="http://schemas.microsoft.com/office/drawing/2014/main" id="{C09936A6-B884-40DC-9B27-2BDBE662C7B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58932" y="1751978"/>
            <a:ext cx="10874135" cy="3731545"/>
          </a:xfrm>
          <a:prstGeom prst="rect">
            <a:avLst/>
          </a:prstGeom>
          <a:ln w="3175">
            <a:solidFill>
              <a:schemeClr val="tx1"/>
            </a:solidFill>
          </a:ln>
        </p:spPr>
      </p:pic>
    </p:spTree>
    <p:extLst>
      <p:ext uri="{BB962C8B-B14F-4D97-AF65-F5344CB8AC3E}">
        <p14:creationId xmlns:p14="http://schemas.microsoft.com/office/powerpoint/2010/main" val="4477064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255B-D0BF-4E4D-AC2B-0A5B49D7C689}"/>
              </a:ext>
            </a:extLst>
          </p:cNvPr>
          <p:cNvSpPr>
            <a:spLocks noGrp="1"/>
          </p:cNvSpPr>
          <p:nvPr>
            <p:ph type="title"/>
          </p:nvPr>
        </p:nvSpPr>
        <p:spPr/>
        <p:txBody>
          <a:bodyPr/>
          <a:lstStyle/>
          <a:p>
            <a:r>
              <a:rPr lang="en-US" dirty="0"/>
              <a:t>Disk Settings</a:t>
            </a:r>
          </a:p>
        </p:txBody>
      </p:sp>
      <p:pic>
        <p:nvPicPr>
          <p:cNvPr id="4" name="Picture 3" descr="Screenshot of the Disk settings options in the Replicate blade. Shown are options for names of managed disks and disk size (GB). You can optionally choose to exclude certain disks from replication by deselecting the All selected option from the DISKS TO REPLICATE dropdown and selecting only those disks you want to replicate.">
            <a:extLst>
              <a:ext uri="{FF2B5EF4-FFF2-40B4-BE49-F238E27FC236}">
                <a16:creationId xmlns:a16="http://schemas.microsoft.com/office/drawing/2014/main" id="{AF96AE55-07D4-4F9C-8AB8-D0266F7388C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59489" y="1484179"/>
            <a:ext cx="10847294" cy="3889642"/>
          </a:xfrm>
          <a:prstGeom prst="rect">
            <a:avLst/>
          </a:prstGeom>
          <a:ln w="3175">
            <a:solidFill>
              <a:schemeClr val="tx1"/>
            </a:solidFill>
          </a:ln>
        </p:spPr>
      </p:pic>
    </p:spTree>
    <p:extLst>
      <p:ext uri="{BB962C8B-B14F-4D97-AF65-F5344CB8AC3E}">
        <p14:creationId xmlns:p14="http://schemas.microsoft.com/office/powerpoint/2010/main" val="36067742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BBE6-64A9-4D41-8947-80CB0811E054}"/>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Tracking and Monitoring Replication</a:t>
            </a:r>
          </a:p>
        </p:txBody>
      </p:sp>
      <p:sp>
        <p:nvSpPr>
          <p:cNvPr id="3" name="Text Placeholder 2">
            <a:extLst>
              <a:ext uri="{FF2B5EF4-FFF2-40B4-BE49-F238E27FC236}">
                <a16:creationId xmlns:a16="http://schemas.microsoft.com/office/drawing/2014/main" id="{E7CD813C-3F00-44A2-95FC-1929D6F7CFBA}"/>
              </a:ext>
            </a:extLst>
          </p:cNvPr>
          <p:cNvSpPr>
            <a:spLocks noGrp="1"/>
          </p:cNvSpPr>
          <p:nvPr>
            <p:ph type="body" sz="quarter" idx="10"/>
          </p:nvPr>
        </p:nvSpPr>
        <p:spPr>
          <a:xfrm>
            <a:off x="584200" y="1435496"/>
            <a:ext cx="4965700" cy="1723549"/>
          </a:xfrm>
        </p:spPr>
        <p:txBody>
          <a:bodyPr/>
          <a:lstStyle/>
          <a:p>
            <a:pPr marL="0" indent="0">
              <a:buNone/>
            </a:pPr>
            <a:r>
              <a:rPr lang="en-US" dirty="0">
                <a:latin typeface="Segoe UI Light" panose="020B0502040204020203" pitchFamily="34" charset="0"/>
                <a:cs typeface="Segoe UI Light" panose="020B0502040204020203" pitchFamily="34" charset="0"/>
              </a:rPr>
              <a:t>You can monitor replication status by clicking on </a:t>
            </a:r>
            <a:r>
              <a:rPr lang="en-US" b="1" dirty="0">
                <a:latin typeface="Segoe UI Light" panose="020B0502040204020203" pitchFamily="34" charset="0"/>
                <a:cs typeface="Segoe UI Light" panose="020B0502040204020203" pitchFamily="34" charset="0"/>
              </a:rPr>
              <a:t>Replicating servers</a:t>
            </a:r>
            <a:r>
              <a:rPr lang="en-US" dirty="0">
                <a:latin typeface="Segoe UI Light" panose="020B0502040204020203" pitchFamily="34" charset="0"/>
                <a:cs typeface="Segoe UI Light" panose="020B0502040204020203" pitchFamily="34" charset="0"/>
              </a:rPr>
              <a:t> in </a:t>
            </a:r>
            <a:r>
              <a:rPr lang="en-US" b="1" dirty="0">
                <a:latin typeface="Segoe UI Light" panose="020B0502040204020203" pitchFamily="34" charset="0"/>
                <a:cs typeface="Segoe UI Light" panose="020B0502040204020203" pitchFamily="34" charset="0"/>
              </a:rPr>
              <a:t>Azure Migrate: Server Migration</a:t>
            </a:r>
          </a:p>
        </p:txBody>
      </p:sp>
      <p:pic>
        <p:nvPicPr>
          <p:cNvPr id="5" name="Picture 4" descr="Screenshot of the Azure Migrate: Server Migration page in Migration tools. Overview and Replicating servers are both highlighted with a red border.">
            <a:extLst>
              <a:ext uri="{FF2B5EF4-FFF2-40B4-BE49-F238E27FC236}">
                <a16:creationId xmlns:a16="http://schemas.microsoft.com/office/drawing/2014/main" id="{C976D74F-6D5F-40AD-A895-F0D09C2E0B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739822" y="1873611"/>
            <a:ext cx="6047621" cy="4055828"/>
          </a:xfrm>
          <a:prstGeom prst="rect">
            <a:avLst/>
          </a:prstGeom>
          <a:ln w="3175">
            <a:solidFill>
              <a:schemeClr val="tx1"/>
            </a:solidFill>
          </a:ln>
        </p:spPr>
      </p:pic>
    </p:spTree>
    <p:extLst>
      <p:ext uri="{BB962C8B-B14F-4D97-AF65-F5344CB8AC3E}">
        <p14:creationId xmlns:p14="http://schemas.microsoft.com/office/powerpoint/2010/main" val="36722688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27F9-2C53-47CF-B54F-D08C21796EED}"/>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Provisioning For the First Time</a:t>
            </a: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E06FC8E1-D23D-42DE-8083-CFCBBD9D932C}"/>
              </a:ext>
            </a:extLst>
          </p:cNvPr>
          <p:cNvSpPr>
            <a:spLocks noGrp="1"/>
          </p:cNvSpPr>
          <p:nvPr>
            <p:ph type="body" sz="quarter" idx="10"/>
          </p:nvPr>
        </p:nvSpPr>
        <p:spPr>
          <a:xfrm>
            <a:off x="584200" y="1435496"/>
            <a:ext cx="11018520" cy="3065455"/>
          </a:xfrm>
        </p:spPr>
        <p:txBody>
          <a:bodyPr/>
          <a:lstStyle/>
          <a:p>
            <a:pPr marL="0" indent="0">
              <a:buNone/>
            </a:pPr>
            <a:r>
              <a:rPr lang="en-US" dirty="0">
                <a:latin typeface="Segoe UI Light" panose="020B0502040204020203" pitchFamily="34" charset="0"/>
                <a:cs typeface="Segoe UI Light" panose="020B0502040204020203" pitchFamily="34" charset="0"/>
              </a:rPr>
              <a:t>If this is the first VM you're replicating in the Azure Migrate project, Azure Migrate Server Migration automatically provisions these resources in same resource group as the project.</a:t>
            </a:r>
            <a:endParaRPr lang="en-US" sz="2000" dirty="0">
              <a:latin typeface="Segoe UI Light" panose="020B0502040204020203" pitchFamily="34" charset="0"/>
              <a:cs typeface="Segoe UI Light" panose="020B0502040204020203" pitchFamily="34" charset="0"/>
            </a:endParaRP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Service bus </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Gateway storage account</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Log storage account</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Key vault</a:t>
            </a:r>
          </a:p>
        </p:txBody>
      </p:sp>
    </p:spTree>
    <p:extLst>
      <p:ext uri="{BB962C8B-B14F-4D97-AF65-F5344CB8AC3E}">
        <p14:creationId xmlns:p14="http://schemas.microsoft.com/office/powerpoint/2010/main" val="24193730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8E51-47B1-4BE9-8ADC-9E3E1914CB3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Test Migration</a:t>
            </a:r>
          </a:p>
        </p:txBody>
      </p:sp>
      <p:sp>
        <p:nvSpPr>
          <p:cNvPr id="3" name="Text Placeholder 2">
            <a:extLst>
              <a:ext uri="{FF2B5EF4-FFF2-40B4-BE49-F238E27FC236}">
                <a16:creationId xmlns:a16="http://schemas.microsoft.com/office/drawing/2014/main" id="{0A7C05D4-4B87-43FD-A118-875915C8DE5B}"/>
              </a:ext>
            </a:extLst>
          </p:cNvPr>
          <p:cNvSpPr>
            <a:spLocks noGrp="1"/>
          </p:cNvSpPr>
          <p:nvPr>
            <p:ph type="body" sz="quarter" idx="10"/>
          </p:nvPr>
        </p:nvSpPr>
        <p:spPr>
          <a:xfrm>
            <a:off x="586740" y="1274132"/>
            <a:ext cx="5306060" cy="1292662"/>
          </a:xfrm>
        </p:spPr>
        <p:txBody>
          <a:bodyPr/>
          <a:lstStyle/>
          <a:p>
            <a:pPr marL="0" indent="0">
              <a:buNone/>
            </a:pPr>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Migration goals &gt; Servers &gt; Azure Migrate: Server Migration</a:t>
            </a:r>
            <a:r>
              <a:rPr lang="en-US" dirty="0">
                <a:latin typeface="Segoe UI Light" panose="020B0502040204020203" pitchFamily="34" charset="0"/>
                <a:cs typeface="Segoe UI Light" panose="020B0502040204020203" pitchFamily="34" charset="0"/>
              </a:rPr>
              <a:t>, click </a:t>
            </a:r>
            <a:r>
              <a:rPr lang="en-US" b="1" dirty="0">
                <a:latin typeface="Segoe UI Light" panose="020B0502040204020203" pitchFamily="34" charset="0"/>
                <a:cs typeface="Segoe UI Light" panose="020B0502040204020203" pitchFamily="34" charset="0"/>
              </a:rPr>
              <a:t>Test migrated servers</a:t>
            </a:r>
            <a:r>
              <a:rPr lang="en-US" dirty="0">
                <a:latin typeface="Segoe UI Light" panose="020B0502040204020203" pitchFamily="34" charset="0"/>
                <a:cs typeface="Segoe UI Light" panose="020B0502040204020203" pitchFamily="34" charset="0"/>
              </a:rPr>
              <a:t>.</a:t>
            </a:r>
          </a:p>
        </p:txBody>
      </p:sp>
      <p:pic>
        <p:nvPicPr>
          <p:cNvPr id="4" name="Picture 3" descr="Screenshot of the Azure Migrate: Server Migration page with the Test migrated server option highlighted with a red border.">
            <a:extLst>
              <a:ext uri="{FF2B5EF4-FFF2-40B4-BE49-F238E27FC236}">
                <a16:creationId xmlns:a16="http://schemas.microsoft.com/office/drawing/2014/main" id="{DE811801-1DB7-404D-845B-8C429B85836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1624222"/>
            <a:ext cx="5798911" cy="4532815"/>
          </a:xfrm>
          <a:prstGeom prst="rect">
            <a:avLst/>
          </a:prstGeom>
          <a:ln w="3175">
            <a:solidFill>
              <a:schemeClr val="tx1"/>
            </a:solidFill>
          </a:ln>
        </p:spPr>
      </p:pic>
    </p:spTree>
    <p:extLst>
      <p:ext uri="{BB962C8B-B14F-4D97-AF65-F5344CB8AC3E}">
        <p14:creationId xmlns:p14="http://schemas.microsoft.com/office/powerpoint/2010/main" val="35026706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5D2ABB-AAB1-4DA6-A952-979ED2FCBF00}"/>
              </a:ext>
            </a:extLst>
          </p:cNvPr>
          <p:cNvSpPr>
            <a:spLocks noGrp="1"/>
          </p:cNvSpPr>
          <p:nvPr>
            <p:ph type="body" sz="quarter" idx="10"/>
          </p:nvPr>
        </p:nvSpPr>
        <p:spPr>
          <a:xfrm>
            <a:off x="586740" y="722803"/>
            <a:ext cx="11018520" cy="430887"/>
          </a:xfrm>
        </p:spPr>
        <p:txBody>
          <a:bodyPr/>
          <a:lstStyle/>
          <a:p>
            <a:pPr marL="0" indent="0">
              <a:buNone/>
            </a:pPr>
            <a:r>
              <a:rPr lang="en-US" dirty="0"/>
              <a:t>Right-click the VM to test, and click </a:t>
            </a:r>
            <a:r>
              <a:rPr lang="en-US" b="1" dirty="0"/>
              <a:t>Test migrate</a:t>
            </a:r>
          </a:p>
        </p:txBody>
      </p:sp>
      <p:pic>
        <p:nvPicPr>
          <p:cNvPr id="5" name="Picture 4" descr="Screenshot of the Azure Migrate: Server Migration - Replicating machines blade showing example of VM with replication status, health of the VM, migration phase (test migration pending), last sync, and with the Test  migrate option highlighted with a red border.">
            <a:extLst>
              <a:ext uri="{FF2B5EF4-FFF2-40B4-BE49-F238E27FC236}">
                <a16:creationId xmlns:a16="http://schemas.microsoft.com/office/drawing/2014/main" id="{0076FBBC-18C5-4D8F-B8AC-D469C3DC2B1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20700" y="1795727"/>
            <a:ext cx="11358591" cy="3055673"/>
          </a:xfrm>
          <a:prstGeom prst="rect">
            <a:avLst/>
          </a:prstGeom>
          <a:ln w="3175">
            <a:solidFill>
              <a:schemeClr val="tx1"/>
            </a:solidFill>
          </a:ln>
        </p:spPr>
      </p:pic>
    </p:spTree>
    <p:extLst>
      <p:ext uri="{BB962C8B-B14F-4D97-AF65-F5344CB8AC3E}">
        <p14:creationId xmlns:p14="http://schemas.microsoft.com/office/powerpoint/2010/main" val="9433269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FD3326-E99A-473E-87A3-E7807923652F}"/>
              </a:ext>
            </a:extLst>
          </p:cNvPr>
          <p:cNvSpPr>
            <a:spLocks noGrp="1"/>
          </p:cNvSpPr>
          <p:nvPr>
            <p:ph type="body" sz="quarter" idx="10"/>
          </p:nvPr>
        </p:nvSpPr>
        <p:spPr>
          <a:xfrm>
            <a:off x="586740" y="426968"/>
            <a:ext cx="11018520" cy="861774"/>
          </a:xfrm>
        </p:spPr>
        <p:txBody>
          <a:bodyPr/>
          <a:lstStyle/>
          <a:p>
            <a:pPr marL="0" indent="0">
              <a:buNone/>
            </a:pPr>
            <a:r>
              <a:rPr lang="en-US" dirty="0"/>
              <a:t>After the test is done, right-click the Azure VM in </a:t>
            </a:r>
            <a:r>
              <a:rPr lang="en-US" b="1" dirty="0"/>
              <a:t>Replicating machines</a:t>
            </a:r>
            <a:r>
              <a:rPr lang="en-US" dirty="0"/>
              <a:t>, and click </a:t>
            </a:r>
            <a:r>
              <a:rPr lang="en-US" b="1" dirty="0"/>
              <a:t>Clean up test migration</a:t>
            </a:r>
          </a:p>
        </p:txBody>
      </p:sp>
      <p:pic>
        <p:nvPicPr>
          <p:cNvPr id="4" name="Picture 3" descr="Screenshot of the Azure Migrate: Server Migration - Replicating machines blade, showing example of VM with replication status, health of the VM, migration phase (test clean up pending), last sync, and with the Test clean up option highlighted with a red border.">
            <a:extLst>
              <a:ext uri="{FF2B5EF4-FFF2-40B4-BE49-F238E27FC236}">
                <a16:creationId xmlns:a16="http://schemas.microsoft.com/office/drawing/2014/main" id="{0E652D3A-2678-4D98-8BE4-CD0702A820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62000" y="1947467"/>
            <a:ext cx="10685410" cy="3056332"/>
          </a:xfrm>
          <a:prstGeom prst="rect">
            <a:avLst/>
          </a:prstGeom>
          <a:ln w="3175">
            <a:solidFill>
              <a:schemeClr val="tx1"/>
            </a:solidFill>
          </a:ln>
        </p:spPr>
      </p:pic>
    </p:spTree>
    <p:extLst>
      <p:ext uri="{BB962C8B-B14F-4D97-AF65-F5344CB8AC3E}">
        <p14:creationId xmlns:p14="http://schemas.microsoft.com/office/powerpoint/2010/main" val="40583706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CF26-ACDE-43A6-A103-3566AE4C2C1E}"/>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Migrate Virtual Machines</a:t>
            </a: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003503DF-B9E4-4451-B105-3CBBEB48C8C3}"/>
              </a:ext>
            </a:extLst>
          </p:cNvPr>
          <p:cNvSpPr>
            <a:spLocks noGrp="1"/>
          </p:cNvSpPr>
          <p:nvPr>
            <p:ph type="body" sz="quarter" idx="10"/>
          </p:nvPr>
        </p:nvSpPr>
        <p:spPr>
          <a:xfrm>
            <a:off x="584200" y="1260375"/>
            <a:ext cx="6464300" cy="5712333"/>
          </a:xfrm>
        </p:spPr>
        <p:txBody>
          <a:bodyPr/>
          <a:lstStyle/>
          <a:p>
            <a:pPr marL="0" indent="0">
              <a:buNone/>
            </a:pPr>
            <a:r>
              <a:rPr lang="en-US" dirty="0">
                <a:latin typeface="Segoe UI Light" panose="020B0502040204020203" pitchFamily="34" charset="0"/>
                <a:cs typeface="Segoe UI Light" panose="020B0502040204020203" pitchFamily="34" charset="0"/>
              </a:rPr>
              <a:t>After you've verified that the test migration works as expected, you can migrate the on-premises machines.</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a:p>
            <a:pPr marL="685800" lvl="1" indent="-457200">
              <a:buFont typeface="+mj-lt"/>
              <a:buAutoNum type="arabicPeriod"/>
            </a:pPr>
            <a:r>
              <a:rPr lang="en-US" dirty="0">
                <a:solidFill>
                  <a:srgbClr val="000000"/>
                </a:solidFill>
                <a:latin typeface="Segoe UI Light" panose="020B0502040204020203" pitchFamily="34" charset="0"/>
                <a:cs typeface="Segoe UI Light" panose="020B0502040204020203" pitchFamily="34" charset="0"/>
              </a:rPr>
              <a:t> </a:t>
            </a:r>
            <a:r>
              <a:rPr lang="en-US" sz="2400" dirty="0">
                <a:solidFill>
                  <a:schemeClr val="tx1"/>
                </a:solidFill>
                <a:latin typeface="Segoe UI Light" panose="020B0502040204020203" pitchFamily="34" charset="0"/>
                <a:cs typeface="Segoe UI Light" panose="020B0502040204020203" pitchFamily="34" charset="0"/>
              </a:rPr>
              <a:t>In the Azure Migrate project &gt; </a:t>
            </a:r>
            <a:r>
              <a:rPr lang="en-US" sz="2400" b="1" dirty="0">
                <a:solidFill>
                  <a:schemeClr val="tx1"/>
                </a:solidFill>
                <a:latin typeface="Segoe UI Light" panose="020B0502040204020203" pitchFamily="34" charset="0"/>
                <a:cs typeface="Segoe UI Light" panose="020B0502040204020203" pitchFamily="34" charset="0"/>
              </a:rPr>
              <a:t>Servers &gt; Azure Migrate: Server Migration</a:t>
            </a:r>
            <a:r>
              <a:rPr lang="en-US" sz="2400" dirty="0">
                <a:solidFill>
                  <a:schemeClr val="tx1"/>
                </a:solidFill>
                <a:latin typeface="Segoe UI Light" panose="020B0502040204020203" pitchFamily="34" charset="0"/>
                <a:cs typeface="Segoe UI Light" panose="020B0502040204020203" pitchFamily="34" charset="0"/>
              </a:rPr>
              <a:t>, click Replicating servers</a:t>
            </a:r>
          </a:p>
          <a:p>
            <a:pPr marL="685800" lvl="1" indent="-457200">
              <a:buFont typeface="+mj-lt"/>
              <a:buAutoNum type="arabicPeriod"/>
            </a:pPr>
            <a:r>
              <a:rPr lang="en-US" sz="2400" dirty="0">
                <a:solidFill>
                  <a:schemeClr val="tx1"/>
                </a:solidFill>
                <a:latin typeface="Segoe UI Light" panose="020B0502040204020203" pitchFamily="34" charset="0"/>
                <a:cs typeface="Segoe UI Light" panose="020B0502040204020203" pitchFamily="34" charset="0"/>
              </a:rPr>
              <a:t>In </a:t>
            </a:r>
            <a:r>
              <a:rPr lang="en-US" sz="2400" b="1" dirty="0">
                <a:solidFill>
                  <a:schemeClr val="tx1"/>
                </a:solidFill>
                <a:latin typeface="Segoe UI Light" panose="020B0502040204020203" pitchFamily="34" charset="0"/>
                <a:cs typeface="Segoe UI Light" panose="020B0502040204020203" pitchFamily="34" charset="0"/>
              </a:rPr>
              <a:t>Replicating machines</a:t>
            </a:r>
            <a:r>
              <a:rPr lang="en-US" sz="2400" dirty="0">
                <a:solidFill>
                  <a:schemeClr val="tx1"/>
                </a:solidFill>
                <a:latin typeface="Segoe UI Light" panose="020B0502040204020203" pitchFamily="34" charset="0"/>
                <a:cs typeface="Segoe UI Light" panose="020B0502040204020203" pitchFamily="34" charset="0"/>
              </a:rPr>
              <a:t>, right-click the VM </a:t>
            </a:r>
            <a:r>
              <a:rPr lang="en-US" sz="2400" b="1" dirty="0">
                <a:solidFill>
                  <a:schemeClr val="tx1"/>
                </a:solidFill>
                <a:latin typeface="Segoe UI Light" panose="020B0502040204020203" pitchFamily="34" charset="0"/>
                <a:cs typeface="Segoe UI Light" panose="020B0502040204020203" pitchFamily="34" charset="0"/>
              </a:rPr>
              <a:t>&gt;Migrate</a:t>
            </a:r>
          </a:p>
          <a:p>
            <a:pPr marL="685800" lvl="1" indent="-457200">
              <a:buFont typeface="Arial" panose="020B0604020202020204" pitchFamily="34" charset="0"/>
              <a:buChar char="•"/>
            </a:pPr>
            <a:endParaRPr lang="en-US" sz="2400" dirty="0">
              <a:solidFill>
                <a:schemeClr val="tx1"/>
              </a:solidFill>
              <a:latin typeface="Segoe UI Light" panose="020B0502040204020203" pitchFamily="34" charset="0"/>
              <a:cs typeface="Segoe UI Light" panose="020B0502040204020203" pitchFamily="34" charset="0"/>
            </a:endParaRPr>
          </a:p>
          <a:p>
            <a:pPr marL="0" indent="0">
              <a:buNone/>
            </a:pPr>
            <a:endParaRPr lang="en-US" dirty="0">
              <a:solidFill>
                <a:srgbClr val="000000"/>
              </a:solidFill>
              <a:latin typeface="Segoe UI Light" panose="020B0502040204020203" pitchFamily="34" charset="0"/>
              <a:cs typeface="Segoe UI Light" panose="020B0502040204020203" pitchFamily="34" charset="0"/>
            </a:endParaRPr>
          </a:p>
          <a:p>
            <a:pPr>
              <a:buFont typeface="Wingdings" panose="05000000000000000000" pitchFamily="2" charset="2"/>
              <a:buChar char="Ø"/>
            </a:pPr>
            <a:endParaRPr lang="en-US" dirty="0">
              <a:solidFill>
                <a:srgbClr val="000000"/>
              </a:solidFill>
              <a:latin typeface="Segoe UI Light" panose="020B0502040204020203" pitchFamily="34" charset="0"/>
              <a:cs typeface="Segoe UI Light" panose="020B0502040204020203" pitchFamily="34" charset="0"/>
            </a:endParaRPr>
          </a:p>
          <a:p>
            <a:pPr>
              <a:buFont typeface="Wingdings" panose="05000000000000000000" pitchFamily="2" charset="2"/>
              <a:buChar char="Ø"/>
            </a:pPr>
            <a:endParaRPr lang="en-US" dirty="0">
              <a:latin typeface="Segoe UI Light" panose="020B0502040204020203" pitchFamily="34" charset="0"/>
              <a:cs typeface="Segoe UI Light" panose="020B0502040204020203" pitchFamily="34" charset="0"/>
            </a:endParaRPr>
          </a:p>
        </p:txBody>
      </p:sp>
      <p:pic>
        <p:nvPicPr>
          <p:cNvPr id="4" name="Picture 3" descr="Screenshot of the Azure Migrate: Server Migration page with the Replicating servers option highlighted with a red border.">
            <a:extLst>
              <a:ext uri="{FF2B5EF4-FFF2-40B4-BE49-F238E27FC236}">
                <a16:creationId xmlns:a16="http://schemas.microsoft.com/office/drawing/2014/main" id="{0F560B34-5487-445E-9CD2-73801F52BB5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104536" y="1204251"/>
            <a:ext cx="4781903" cy="4200438"/>
          </a:xfrm>
          <a:prstGeom prst="rect">
            <a:avLst/>
          </a:prstGeom>
          <a:ln w="3175">
            <a:solidFill>
              <a:schemeClr val="tx1"/>
            </a:solidFill>
          </a:ln>
        </p:spPr>
      </p:pic>
    </p:spTree>
    <p:extLst>
      <p:ext uri="{BB962C8B-B14F-4D97-AF65-F5344CB8AC3E}">
        <p14:creationId xmlns:p14="http://schemas.microsoft.com/office/powerpoint/2010/main" val="5411990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942045"/>
            <a:ext cx="9723652" cy="3557686"/>
          </a:xfrm>
        </p:spPr>
        <p:txBody>
          <a:bodyPr/>
          <a:lstStyle/>
          <a:p>
            <a:r>
              <a:rPr lang="en-US" dirty="0">
                <a:latin typeface="Segoe UI Light" panose="020B0502040204020203" pitchFamily="34" charset="0"/>
                <a:cs typeface="Segoe UI Light" panose="020B0502040204020203" pitchFamily="34" charset="0"/>
              </a:rPr>
              <a:t>Lesson 3:  VMware Agent-Based Migration</a:t>
            </a:r>
          </a:p>
        </p:txBody>
      </p:sp>
      <p:pic>
        <p:nvPicPr>
          <p:cNvPr id="3" name="Picture 2" descr="A picture containing table, drawing&#10;&#10;Description automatically generated">
            <a:extLst>
              <a:ext uri="{FF2B5EF4-FFF2-40B4-BE49-F238E27FC236}">
                <a16:creationId xmlns:a16="http://schemas.microsoft.com/office/drawing/2014/main" id="{296B5769-9920-4DD9-9E1B-98C7D3848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645" y="4985164"/>
            <a:ext cx="1247479" cy="1247479"/>
          </a:xfrm>
          <a:prstGeom prst="rect">
            <a:avLst/>
          </a:prstGeom>
        </p:spPr>
      </p:pic>
    </p:spTree>
    <p:extLst>
      <p:ext uri="{BB962C8B-B14F-4D97-AF65-F5344CB8AC3E}">
        <p14:creationId xmlns:p14="http://schemas.microsoft.com/office/powerpoint/2010/main" val="25464257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942045"/>
            <a:ext cx="9723652" cy="3557686"/>
          </a:xfrm>
        </p:spPr>
        <p:txBody>
          <a:bodyPr/>
          <a:lstStyle/>
          <a:p>
            <a:r>
              <a:rPr lang="en-US" dirty="0">
                <a:latin typeface="Segoe UI Light" panose="020B0502040204020203" pitchFamily="34" charset="0"/>
                <a:cs typeface="Segoe UI Light" panose="020B0502040204020203" pitchFamily="34" charset="0"/>
              </a:rPr>
              <a:t>Lesson 1: Overview of Azure Migrate Server Migration</a:t>
            </a:r>
          </a:p>
        </p:txBody>
      </p:sp>
      <p:pic>
        <p:nvPicPr>
          <p:cNvPr id="3" name="Picture 2" descr="A picture containing table, drawing&#10;&#10;Description automatically generated">
            <a:extLst>
              <a:ext uri="{FF2B5EF4-FFF2-40B4-BE49-F238E27FC236}">
                <a16:creationId xmlns:a16="http://schemas.microsoft.com/office/drawing/2014/main" id="{296B5769-9920-4DD9-9E1B-98C7D3848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645" y="4985164"/>
            <a:ext cx="1247479" cy="1247479"/>
          </a:xfrm>
          <a:prstGeom prst="rect">
            <a:avLst/>
          </a:prstGeom>
        </p:spPr>
      </p:pic>
    </p:spTree>
    <p:extLst>
      <p:ext uri="{BB962C8B-B14F-4D97-AF65-F5344CB8AC3E}">
        <p14:creationId xmlns:p14="http://schemas.microsoft.com/office/powerpoint/2010/main" val="17539004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D2E83-3EC3-40FF-9FAB-734C2AB899A7}"/>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Prepare Azure</a:t>
            </a:r>
          </a:p>
        </p:txBody>
      </p:sp>
      <p:sp>
        <p:nvSpPr>
          <p:cNvPr id="4" name="Text Placeholder 3">
            <a:extLst>
              <a:ext uri="{FF2B5EF4-FFF2-40B4-BE49-F238E27FC236}">
                <a16:creationId xmlns:a16="http://schemas.microsoft.com/office/drawing/2014/main" id="{B539B9AE-39AE-4A5B-BA29-DB3C41FDCEEF}"/>
              </a:ext>
            </a:extLst>
          </p:cNvPr>
          <p:cNvSpPr>
            <a:spLocks noGrp="1"/>
          </p:cNvSpPr>
          <p:nvPr>
            <p:ph type="body" sz="quarter" idx="10"/>
          </p:nvPr>
        </p:nvSpPr>
        <p:spPr>
          <a:xfrm>
            <a:off x="701895" y="1495061"/>
            <a:ext cx="11018520" cy="1760482"/>
          </a:xfrm>
        </p:spPr>
        <p:txBody>
          <a:bodyPr/>
          <a:lstStyle/>
          <a:p>
            <a:pPr marL="0" indent="0">
              <a:buNone/>
            </a:pPr>
            <a:r>
              <a:rPr lang="en-US" dirty="0">
                <a:solidFill>
                  <a:srgbClr val="000000"/>
                </a:solidFill>
                <a:latin typeface="Segoe UI Light" panose="020B0502040204020203" pitchFamily="34" charset="0"/>
                <a:cs typeface="Segoe UI Light" panose="020B0502040204020203" pitchFamily="34" charset="0"/>
              </a:rPr>
              <a:t>Before you can migrate with Azure Migrate Server Migration you need to:</a:t>
            </a:r>
          </a:p>
          <a:p>
            <a:pPr marL="685800" lvl="1" indent="-457200">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Create a project</a:t>
            </a:r>
          </a:p>
          <a:p>
            <a:pPr marL="685800" lvl="1" indent="-457200">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Register the Azure Migrate replication appliance</a:t>
            </a:r>
          </a:p>
          <a:p>
            <a:pPr marL="685800" lvl="1" indent="-457200">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Create Key Vault</a:t>
            </a:r>
          </a:p>
        </p:txBody>
      </p:sp>
    </p:spTree>
    <p:extLst>
      <p:ext uri="{BB962C8B-B14F-4D97-AF65-F5344CB8AC3E}">
        <p14:creationId xmlns:p14="http://schemas.microsoft.com/office/powerpoint/2010/main" val="37516342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410122-CB03-4493-BCA5-5D99E3A176E0}"/>
              </a:ext>
            </a:extLst>
          </p:cNvPr>
          <p:cNvSpPr>
            <a:spLocks noGrp="1"/>
          </p:cNvSpPr>
          <p:nvPr>
            <p:ph type="title"/>
          </p:nvPr>
        </p:nvSpPr>
        <p:spPr>
          <a:xfrm>
            <a:off x="588963" y="457200"/>
            <a:ext cx="11017250" cy="554038"/>
          </a:xfrm>
        </p:spPr>
        <p:txBody>
          <a:bodyPr/>
          <a:lstStyle/>
          <a:p>
            <a:r>
              <a:rPr lang="en-US" dirty="0">
                <a:latin typeface="Segoe UI Light" panose="020B0502040204020203" pitchFamily="34" charset="0"/>
                <a:cs typeface="Segoe UI Light" panose="020B0502040204020203" pitchFamily="34" charset="0"/>
              </a:rPr>
              <a:t>Prepare Azure – Grant Account Permissions </a:t>
            </a:r>
          </a:p>
        </p:txBody>
      </p:sp>
      <p:sp>
        <p:nvSpPr>
          <p:cNvPr id="5" name="Title 1">
            <a:extLst>
              <a:ext uri="{FF2B5EF4-FFF2-40B4-BE49-F238E27FC236}">
                <a16:creationId xmlns:a16="http://schemas.microsoft.com/office/drawing/2014/main" id="{46ADB160-4316-4739-84C0-4B639371344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latin typeface="Segoe UI Light" panose="020B0502040204020203" pitchFamily="34" charset="0"/>
                <a:cs typeface="Segoe UI Light" panose="020B0502040204020203" pitchFamily="34" charset="0"/>
              </a:rPr>
              <a:t>Prepare Azure</a:t>
            </a:r>
          </a:p>
        </p:txBody>
      </p:sp>
      <p:pic>
        <p:nvPicPr>
          <p:cNvPr id="6" name="Picture 5" descr="Screenshot showing the Users - User settings blade. The option for App Registration is set to Yes and highlighted with a red border.">
            <a:extLst>
              <a:ext uri="{FF2B5EF4-FFF2-40B4-BE49-F238E27FC236}">
                <a16:creationId xmlns:a16="http://schemas.microsoft.com/office/drawing/2014/main" id="{90F81808-1822-4EF6-B3B2-DC2623E7EEB5}"/>
              </a:ext>
            </a:extLst>
          </p:cNvPr>
          <p:cNvPicPr>
            <a:picLocks noChangeAspect="1"/>
          </p:cNvPicPr>
          <p:nvPr/>
        </p:nvPicPr>
        <p:blipFill>
          <a:blip r:embed="rId3"/>
          <a:stretch>
            <a:fillRect/>
          </a:stretch>
        </p:blipFill>
        <p:spPr>
          <a:xfrm>
            <a:off x="1811920" y="1295689"/>
            <a:ext cx="7294047" cy="5243133"/>
          </a:xfrm>
          <a:prstGeom prst="rect">
            <a:avLst/>
          </a:prstGeom>
        </p:spPr>
      </p:pic>
    </p:spTree>
    <p:extLst>
      <p:ext uri="{BB962C8B-B14F-4D97-AF65-F5344CB8AC3E}">
        <p14:creationId xmlns:p14="http://schemas.microsoft.com/office/powerpoint/2010/main" val="28387939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AF572-9D06-400B-8223-AD7466EDFFD7}"/>
              </a:ext>
            </a:extLst>
          </p:cNvPr>
          <p:cNvSpPr>
            <a:spLocks noGrp="1"/>
          </p:cNvSpPr>
          <p:nvPr>
            <p:ph type="title"/>
          </p:nvPr>
        </p:nvSpPr>
        <p:spPr>
          <a:xfrm>
            <a:off x="588263" y="457200"/>
            <a:ext cx="11018520" cy="1107996"/>
          </a:xfrm>
        </p:spPr>
        <p:txBody>
          <a:bodyPr/>
          <a:lstStyle/>
          <a:p>
            <a:r>
              <a:rPr lang="en-US" b="1" dirty="0">
                <a:latin typeface="Segoe UI Light" panose="020B0502040204020203" pitchFamily="34" charset="0"/>
                <a:cs typeface="Segoe UI Light" panose="020B0502040204020203" pitchFamily="34" charset="0"/>
              </a:rPr>
              <a:t>Prepare VMware </a:t>
            </a:r>
            <a:br>
              <a:rPr lang="en-US" b="1"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graphicFrame>
        <p:nvGraphicFramePr>
          <p:cNvPr id="4" name="Table 3">
            <a:extLst>
              <a:ext uri="{FF2B5EF4-FFF2-40B4-BE49-F238E27FC236}">
                <a16:creationId xmlns:a16="http://schemas.microsoft.com/office/drawing/2014/main" id="{387B3A31-011F-49E9-98E9-895A73725D45}"/>
              </a:ext>
            </a:extLst>
          </p:cNvPr>
          <p:cNvGraphicFramePr>
            <a:graphicFrameLocks noGrp="1"/>
          </p:cNvGraphicFramePr>
          <p:nvPr>
            <p:extLst>
              <p:ext uri="{D42A27DB-BD31-4B8C-83A1-F6EECF244321}">
                <p14:modId xmlns:p14="http://schemas.microsoft.com/office/powerpoint/2010/main" val="1656176904"/>
              </p:ext>
            </p:extLst>
          </p:nvPr>
        </p:nvGraphicFramePr>
        <p:xfrm>
          <a:off x="695739" y="1212574"/>
          <a:ext cx="10753311" cy="4313969"/>
        </p:xfrm>
        <a:graphic>
          <a:graphicData uri="http://schemas.openxmlformats.org/drawingml/2006/table">
            <a:tbl>
              <a:tblPr/>
              <a:tblGrid>
                <a:gridCol w="3584437">
                  <a:extLst>
                    <a:ext uri="{9D8B030D-6E8A-4147-A177-3AD203B41FA5}">
                      <a16:colId xmlns:a16="http://schemas.microsoft.com/office/drawing/2014/main" val="4152888160"/>
                    </a:ext>
                  </a:extLst>
                </a:gridCol>
                <a:gridCol w="3584437">
                  <a:extLst>
                    <a:ext uri="{9D8B030D-6E8A-4147-A177-3AD203B41FA5}">
                      <a16:colId xmlns:a16="http://schemas.microsoft.com/office/drawing/2014/main" val="1695482819"/>
                    </a:ext>
                  </a:extLst>
                </a:gridCol>
                <a:gridCol w="3584437">
                  <a:extLst>
                    <a:ext uri="{9D8B030D-6E8A-4147-A177-3AD203B41FA5}">
                      <a16:colId xmlns:a16="http://schemas.microsoft.com/office/drawing/2014/main" val="354211718"/>
                    </a:ext>
                  </a:extLst>
                </a:gridCol>
              </a:tblGrid>
              <a:tr h="490599">
                <a:tc>
                  <a:txBody>
                    <a:bodyPr/>
                    <a:lstStyle/>
                    <a:p>
                      <a:pPr algn="l" fontAlgn="b"/>
                      <a:r>
                        <a:rPr lang="en-US" sz="1600" b="1" dirty="0">
                          <a:effectLst/>
                        </a:rPr>
                        <a:t>Task</a:t>
                      </a:r>
                      <a:endParaRPr lang="en-US" sz="1600" dirty="0">
                        <a:effectLst/>
                      </a:endParaRPr>
                    </a:p>
                  </a:txBody>
                  <a:tcPr marL="11842" marR="11842" marT="8882" marB="8882" anchor="b">
                    <a:lnL w="12700" cap="flat" cmpd="sng" algn="ctr">
                      <a:solidFill>
                        <a:srgbClr val="3068BA"/>
                      </a:solidFill>
                      <a:prstDash val="solid"/>
                      <a:round/>
                      <a:headEnd type="none" w="med" len="med"/>
                      <a:tailEnd type="none" w="med" len="med"/>
                    </a:lnL>
                    <a:lnR w="12700" cap="flat" cmpd="sng" algn="ctr">
                      <a:solidFill>
                        <a:srgbClr val="B063BA"/>
                      </a:solidFill>
                      <a:prstDash val="solid"/>
                      <a:round/>
                      <a:headEnd type="none" w="med" len="med"/>
                      <a:tailEnd type="none" w="med" len="med"/>
                    </a:lnR>
                    <a:lnT w="12700" cap="flat" cmpd="sng" algn="ctr">
                      <a:solidFill>
                        <a:srgbClr val="3068BA"/>
                      </a:solidFill>
                      <a:prstDash val="solid"/>
                      <a:round/>
                      <a:headEnd type="none" w="med" len="med"/>
                      <a:tailEnd type="none" w="med" len="med"/>
                    </a:lnT>
                    <a:lnB w="4763" cap="flat" cmpd="sng" algn="ctr">
                      <a:solidFill>
                        <a:srgbClr val="0071BA"/>
                      </a:solidFill>
                      <a:prstDash val="solid"/>
                      <a:round/>
                      <a:headEnd type="none" w="med" len="med"/>
                      <a:tailEnd type="none" w="med" len="med"/>
                    </a:lnB>
                    <a:solidFill>
                      <a:srgbClr val="FFFFFF"/>
                    </a:solidFill>
                  </a:tcPr>
                </a:tc>
                <a:tc>
                  <a:txBody>
                    <a:bodyPr/>
                    <a:lstStyle/>
                    <a:p>
                      <a:pPr algn="l" fontAlgn="b"/>
                      <a:r>
                        <a:rPr lang="en-US" sz="1600" b="1" dirty="0">
                          <a:effectLst/>
                        </a:rPr>
                        <a:t>Role/Permissions</a:t>
                      </a:r>
                      <a:endParaRPr lang="en-US" sz="1600" dirty="0">
                        <a:effectLst/>
                      </a:endParaRPr>
                    </a:p>
                  </a:txBody>
                  <a:tcPr marL="11842" marR="11842" marT="8882" marB="8882" anchor="b">
                    <a:lnL w="12700" cap="flat" cmpd="sng" algn="ctr">
                      <a:solidFill>
                        <a:srgbClr val="B063BA"/>
                      </a:solidFill>
                      <a:prstDash val="solid"/>
                      <a:round/>
                      <a:headEnd type="none" w="med" len="med"/>
                      <a:tailEnd type="none" w="med" len="med"/>
                    </a:lnL>
                    <a:lnR w="12700" cap="flat" cmpd="sng" algn="ctr">
                      <a:solidFill>
                        <a:srgbClr val="9077BA"/>
                      </a:solidFill>
                      <a:prstDash val="solid"/>
                      <a:round/>
                      <a:headEnd type="none" w="med" len="med"/>
                      <a:tailEnd type="none" w="med" len="med"/>
                    </a:lnR>
                    <a:lnT w="12700" cap="flat" cmpd="sng" algn="ctr">
                      <a:solidFill>
                        <a:srgbClr val="B063BA"/>
                      </a:solidFill>
                      <a:prstDash val="solid"/>
                      <a:round/>
                      <a:headEnd type="none" w="med" len="med"/>
                      <a:tailEnd type="none" w="med" len="med"/>
                    </a:lnT>
                    <a:lnB w="4763" cap="flat" cmpd="sng" algn="ctr">
                      <a:solidFill>
                        <a:srgbClr val="C077BA"/>
                      </a:solidFill>
                      <a:prstDash val="solid"/>
                      <a:round/>
                      <a:headEnd type="none" w="med" len="med"/>
                      <a:tailEnd type="none" w="med" len="med"/>
                    </a:lnB>
                    <a:solidFill>
                      <a:srgbClr val="FFFFFF"/>
                    </a:solidFill>
                  </a:tcPr>
                </a:tc>
                <a:tc>
                  <a:txBody>
                    <a:bodyPr/>
                    <a:lstStyle/>
                    <a:p>
                      <a:pPr algn="l" fontAlgn="b"/>
                      <a:r>
                        <a:rPr lang="en-US" sz="1600" b="1" dirty="0">
                          <a:effectLst/>
                        </a:rPr>
                        <a:t>Details</a:t>
                      </a:r>
                      <a:endParaRPr lang="en-US" sz="1600" dirty="0">
                        <a:effectLst/>
                      </a:endParaRPr>
                    </a:p>
                  </a:txBody>
                  <a:tcPr marL="11842" marR="11842" marT="8882" marB="8882" anchor="b">
                    <a:lnL w="12700" cap="flat" cmpd="sng" algn="ctr">
                      <a:solidFill>
                        <a:srgbClr val="9077BA"/>
                      </a:solidFill>
                      <a:prstDash val="solid"/>
                      <a:round/>
                      <a:headEnd type="none" w="med" len="med"/>
                      <a:tailEnd type="none" w="med" len="med"/>
                    </a:lnL>
                    <a:lnR w="12700" cap="flat" cmpd="sng" algn="ctr">
                      <a:solidFill>
                        <a:srgbClr val="9077BA"/>
                      </a:solidFill>
                      <a:prstDash val="solid"/>
                      <a:round/>
                      <a:headEnd type="none" w="med" len="med"/>
                      <a:tailEnd type="none" w="med" len="med"/>
                    </a:lnR>
                    <a:lnT w="12700" cap="flat" cmpd="sng" algn="ctr">
                      <a:solidFill>
                        <a:srgbClr val="9077BA"/>
                      </a:solidFill>
                      <a:prstDash val="solid"/>
                      <a:round/>
                      <a:headEnd type="none" w="med" len="med"/>
                      <a:tailEnd type="none" w="med" len="med"/>
                    </a:lnT>
                    <a:lnB w="4763" cap="flat" cmpd="sng" algn="ctr">
                      <a:solidFill>
                        <a:srgbClr val="D073BA"/>
                      </a:solidFill>
                      <a:prstDash val="solid"/>
                      <a:round/>
                      <a:headEnd type="none" w="med" len="med"/>
                      <a:tailEnd type="none" w="med" len="med"/>
                    </a:lnB>
                    <a:solidFill>
                      <a:srgbClr val="FFFFFF"/>
                    </a:solidFill>
                  </a:tcPr>
                </a:tc>
                <a:extLst>
                  <a:ext uri="{0D108BD9-81ED-4DB2-BD59-A6C34878D82A}">
                    <a16:rowId xmlns:a16="http://schemas.microsoft.com/office/drawing/2014/main" val="4137433168"/>
                  </a:ext>
                </a:extLst>
              </a:tr>
              <a:tr h="3823370">
                <a:tc>
                  <a:txBody>
                    <a:bodyPr/>
                    <a:lstStyle/>
                    <a:p>
                      <a:pPr algn="l" fontAlgn="t"/>
                      <a:r>
                        <a:rPr lang="en-US" sz="1600" b="1" dirty="0">
                          <a:effectLst/>
                        </a:rPr>
                        <a:t>VM discovery</a:t>
                      </a:r>
                      <a:endParaRPr lang="en-US" sz="1600" dirty="0">
                        <a:effectLst/>
                      </a:endParaRPr>
                    </a:p>
                  </a:txBody>
                  <a:tcPr marL="11842" marR="11842" marT="8882" marB="8882">
                    <a:lnL w="12700" cap="flat" cmpd="sng" algn="ctr">
                      <a:solidFill>
                        <a:srgbClr val="0071BA"/>
                      </a:solidFill>
                      <a:prstDash val="solid"/>
                      <a:round/>
                      <a:headEnd type="none" w="med" len="med"/>
                      <a:tailEnd type="none" w="med" len="med"/>
                    </a:lnL>
                    <a:lnR w="12700" cap="flat" cmpd="sng" algn="ctr">
                      <a:solidFill>
                        <a:srgbClr val="C077BA"/>
                      </a:solidFill>
                      <a:prstDash val="solid"/>
                      <a:round/>
                      <a:headEnd type="none" w="med" len="med"/>
                      <a:tailEnd type="none" w="med" len="med"/>
                    </a:lnR>
                    <a:lnT w="4763" cap="flat" cmpd="sng" algn="ctr">
                      <a:solidFill>
                        <a:srgbClr val="0071BA"/>
                      </a:solidFill>
                      <a:prstDash val="solid"/>
                      <a:round/>
                      <a:headEnd type="none" w="med" len="med"/>
                      <a:tailEnd type="none" w="med" len="med"/>
                    </a:lnT>
                    <a:lnB w="12700" cap="flat" cmpd="sng" algn="ctr">
                      <a:solidFill>
                        <a:srgbClr val="0071BA"/>
                      </a:solidFill>
                      <a:prstDash val="solid"/>
                      <a:round/>
                      <a:headEnd type="none" w="med" len="med"/>
                      <a:tailEnd type="none" w="med" len="med"/>
                    </a:lnB>
                    <a:solidFill>
                      <a:srgbClr val="FFFFFF"/>
                    </a:solidFill>
                  </a:tcPr>
                </a:tc>
                <a:tc>
                  <a:txBody>
                    <a:bodyPr/>
                    <a:lstStyle/>
                    <a:p>
                      <a:pPr algn="l" fontAlgn="t"/>
                      <a:r>
                        <a:rPr lang="en-US" sz="1600" dirty="0">
                          <a:effectLst/>
                        </a:rPr>
                        <a:t>At least a read-only user</a:t>
                      </a:r>
                      <a:br>
                        <a:rPr lang="en-US" sz="1600" dirty="0">
                          <a:effectLst/>
                        </a:rPr>
                      </a:br>
                      <a:br>
                        <a:rPr lang="en-US" sz="1600" dirty="0">
                          <a:effectLst/>
                        </a:rPr>
                      </a:br>
                      <a:endParaRPr lang="en-US" sz="1600" dirty="0">
                        <a:effectLst/>
                      </a:endParaRPr>
                    </a:p>
                    <a:p>
                      <a:pPr algn="l" fontAlgn="t"/>
                      <a:endParaRPr lang="en-US" sz="1600" dirty="0">
                        <a:effectLst/>
                      </a:endParaRPr>
                    </a:p>
                    <a:p>
                      <a:pPr algn="l" fontAlgn="t"/>
                      <a:r>
                        <a:rPr lang="en-US" sz="1600" dirty="0">
                          <a:effectLst/>
                        </a:rPr>
                        <a:t>Data Center object –&gt; Propagate to Child Object, role=Read-only</a:t>
                      </a:r>
                    </a:p>
                  </a:txBody>
                  <a:tcPr marL="11842" marR="11842" marT="8882" marB="8882">
                    <a:lnL w="12700" cap="flat" cmpd="sng" algn="ctr">
                      <a:solidFill>
                        <a:srgbClr val="C077BA"/>
                      </a:solidFill>
                      <a:prstDash val="solid"/>
                      <a:round/>
                      <a:headEnd type="none" w="med" len="med"/>
                      <a:tailEnd type="none" w="med" len="med"/>
                    </a:lnL>
                    <a:lnR w="12700" cap="flat" cmpd="sng" algn="ctr">
                      <a:solidFill>
                        <a:srgbClr val="D073BA"/>
                      </a:solidFill>
                      <a:prstDash val="solid"/>
                      <a:round/>
                      <a:headEnd type="none" w="med" len="med"/>
                      <a:tailEnd type="none" w="med" len="med"/>
                    </a:lnR>
                    <a:lnT w="4763" cap="flat" cmpd="sng" algn="ctr">
                      <a:solidFill>
                        <a:srgbClr val="C077BA"/>
                      </a:solidFill>
                      <a:prstDash val="solid"/>
                      <a:round/>
                      <a:headEnd type="none" w="med" len="med"/>
                      <a:tailEnd type="none" w="med" len="med"/>
                    </a:lnT>
                    <a:lnB w="12700" cap="flat" cmpd="sng" algn="ctr">
                      <a:solidFill>
                        <a:srgbClr val="C077BA"/>
                      </a:solidFill>
                      <a:prstDash val="solid"/>
                      <a:round/>
                      <a:headEnd type="none" w="med" len="med"/>
                      <a:tailEnd type="none" w="med" len="med"/>
                    </a:lnB>
                    <a:solidFill>
                      <a:srgbClr val="FFFFFF"/>
                    </a:solidFill>
                  </a:tcPr>
                </a:tc>
                <a:tc>
                  <a:txBody>
                    <a:bodyPr/>
                    <a:lstStyle/>
                    <a:p>
                      <a:pPr algn="l" fontAlgn="t"/>
                      <a:r>
                        <a:rPr lang="en-US" sz="1600" dirty="0">
                          <a:effectLst/>
                        </a:rPr>
                        <a:t>User assigned at datacenter level and has access to all the objects in the datacenter.</a:t>
                      </a:r>
                      <a:br>
                        <a:rPr lang="en-US" sz="1600" dirty="0">
                          <a:effectLst/>
                        </a:rPr>
                      </a:br>
                      <a:br>
                        <a:rPr lang="en-US" sz="1600" dirty="0">
                          <a:effectLst/>
                        </a:rPr>
                      </a:br>
                      <a:r>
                        <a:rPr lang="en-US" sz="1600" dirty="0">
                          <a:effectLst/>
                        </a:rPr>
                        <a:t>To restrict access, assign the </a:t>
                      </a:r>
                      <a:r>
                        <a:rPr lang="en-US" sz="1600" b="1" dirty="0">
                          <a:effectLst/>
                        </a:rPr>
                        <a:t>No access</a:t>
                      </a:r>
                      <a:r>
                        <a:rPr lang="en-US" sz="1600" dirty="0">
                          <a:effectLst/>
                        </a:rPr>
                        <a:t> role with the </a:t>
                      </a:r>
                      <a:r>
                        <a:rPr lang="en-US" sz="1600" b="1" dirty="0">
                          <a:effectLst/>
                        </a:rPr>
                        <a:t>Propagate to child</a:t>
                      </a:r>
                      <a:r>
                        <a:rPr lang="en-US" sz="1600" dirty="0">
                          <a:effectLst/>
                        </a:rPr>
                        <a:t> object, to the child objects (vSphere hosts, datastores, VMs and networks).</a:t>
                      </a:r>
                    </a:p>
                  </a:txBody>
                  <a:tcPr marL="11842" marR="11842" marT="8882" marB="8882">
                    <a:lnL w="12700" cap="flat" cmpd="sng" algn="ctr">
                      <a:solidFill>
                        <a:srgbClr val="D073BA"/>
                      </a:solidFill>
                      <a:prstDash val="solid"/>
                      <a:round/>
                      <a:headEnd type="none" w="med" len="med"/>
                      <a:tailEnd type="none" w="med" len="med"/>
                    </a:lnL>
                    <a:lnR w="12700" cap="flat" cmpd="sng" algn="ctr">
                      <a:solidFill>
                        <a:srgbClr val="D073BA"/>
                      </a:solidFill>
                      <a:prstDash val="solid"/>
                      <a:round/>
                      <a:headEnd type="none" w="med" len="med"/>
                      <a:tailEnd type="none" w="med" len="med"/>
                    </a:lnR>
                    <a:lnT w="4763" cap="flat" cmpd="sng" algn="ctr">
                      <a:solidFill>
                        <a:srgbClr val="D073BA"/>
                      </a:solidFill>
                      <a:prstDash val="solid"/>
                      <a:round/>
                      <a:headEnd type="none" w="med" len="med"/>
                      <a:tailEnd type="none" w="med" len="med"/>
                    </a:lnT>
                    <a:lnB w="12700" cap="flat" cmpd="sng" algn="ctr">
                      <a:solidFill>
                        <a:srgbClr val="D073BA"/>
                      </a:solidFill>
                      <a:prstDash val="solid"/>
                      <a:round/>
                      <a:headEnd type="none" w="med" len="med"/>
                      <a:tailEnd type="none" w="med" len="med"/>
                    </a:lnB>
                    <a:solidFill>
                      <a:srgbClr val="FFFFFF"/>
                    </a:solidFill>
                  </a:tcPr>
                </a:tc>
                <a:extLst>
                  <a:ext uri="{0D108BD9-81ED-4DB2-BD59-A6C34878D82A}">
                    <a16:rowId xmlns:a16="http://schemas.microsoft.com/office/drawing/2014/main" val="3025418524"/>
                  </a:ext>
                </a:extLst>
              </a:tr>
            </a:tbl>
          </a:graphicData>
        </a:graphic>
      </p:graphicFrame>
    </p:spTree>
    <p:extLst>
      <p:ext uri="{BB962C8B-B14F-4D97-AF65-F5344CB8AC3E}">
        <p14:creationId xmlns:p14="http://schemas.microsoft.com/office/powerpoint/2010/main" val="18306625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AE7AF34-5892-43FC-943E-544A45C4A0AC}"/>
              </a:ext>
            </a:extLst>
          </p:cNvPr>
          <p:cNvGraphicFramePr>
            <a:graphicFrameLocks noGrp="1"/>
          </p:cNvGraphicFramePr>
          <p:nvPr>
            <p:extLst>
              <p:ext uri="{D42A27DB-BD31-4B8C-83A1-F6EECF244321}">
                <p14:modId xmlns:p14="http://schemas.microsoft.com/office/powerpoint/2010/main" val="2291755729"/>
              </p:ext>
            </p:extLst>
          </p:nvPr>
        </p:nvGraphicFramePr>
        <p:xfrm>
          <a:off x="431526" y="219371"/>
          <a:ext cx="11601450" cy="6439845"/>
        </p:xfrm>
        <a:graphic>
          <a:graphicData uri="http://schemas.openxmlformats.org/drawingml/2006/table">
            <a:tbl>
              <a:tblPr/>
              <a:tblGrid>
                <a:gridCol w="3025577">
                  <a:extLst>
                    <a:ext uri="{9D8B030D-6E8A-4147-A177-3AD203B41FA5}">
                      <a16:colId xmlns:a16="http://schemas.microsoft.com/office/drawing/2014/main" val="1126965854"/>
                    </a:ext>
                  </a:extLst>
                </a:gridCol>
                <a:gridCol w="4708723">
                  <a:extLst>
                    <a:ext uri="{9D8B030D-6E8A-4147-A177-3AD203B41FA5}">
                      <a16:colId xmlns:a16="http://schemas.microsoft.com/office/drawing/2014/main" val="420257322"/>
                    </a:ext>
                  </a:extLst>
                </a:gridCol>
                <a:gridCol w="3867150">
                  <a:extLst>
                    <a:ext uri="{9D8B030D-6E8A-4147-A177-3AD203B41FA5}">
                      <a16:colId xmlns:a16="http://schemas.microsoft.com/office/drawing/2014/main" val="1563499918"/>
                    </a:ext>
                  </a:extLst>
                </a:gridCol>
              </a:tblGrid>
              <a:tr h="6439845">
                <a:tc>
                  <a:txBody>
                    <a:bodyPr/>
                    <a:lstStyle/>
                    <a:p>
                      <a:pPr algn="l" fontAlgn="t"/>
                      <a:r>
                        <a:rPr lang="en-US" sz="1400" b="1" dirty="0">
                          <a:effectLst/>
                        </a:rPr>
                        <a:t>Full replication, failover, failback</a:t>
                      </a:r>
                      <a:endParaRPr lang="en-US" sz="1400" dirty="0">
                        <a:effectLst/>
                      </a:endParaRPr>
                    </a:p>
                  </a:txBody>
                  <a:tcPr marL="4210" marR="4210" marT="3158" marB="3158">
                    <a:lnL w="12700" cap="flat" cmpd="sng" algn="ctr">
                      <a:solidFill>
                        <a:srgbClr val="D06E46"/>
                      </a:solidFill>
                      <a:prstDash val="solid"/>
                      <a:round/>
                      <a:headEnd type="none" w="med" len="med"/>
                      <a:tailEnd type="none" w="med" len="med"/>
                    </a:lnL>
                    <a:lnR w="12700" cap="flat" cmpd="sng" algn="ctr">
                      <a:solidFill>
                        <a:srgbClr val="508246"/>
                      </a:solidFill>
                      <a:prstDash val="solid"/>
                      <a:round/>
                      <a:headEnd type="none" w="med" len="med"/>
                      <a:tailEnd type="none" w="med" len="med"/>
                    </a:lnR>
                    <a:lnT w="4763" cap="flat" cmpd="sng" algn="ctr">
                      <a:solidFill>
                        <a:srgbClr val="D06E46"/>
                      </a:solidFill>
                      <a:prstDash val="solid"/>
                      <a:round/>
                      <a:headEnd type="none" w="med" len="med"/>
                      <a:tailEnd type="none" w="med" len="med"/>
                    </a:lnT>
                    <a:lnB w="12700" cap="flat" cmpd="sng" algn="ctr">
                      <a:solidFill>
                        <a:srgbClr val="D06E46"/>
                      </a:solidFill>
                      <a:prstDash val="solid"/>
                      <a:round/>
                      <a:headEnd type="none" w="med" len="med"/>
                      <a:tailEnd type="none" w="med" len="med"/>
                    </a:lnB>
                    <a:solidFill>
                      <a:srgbClr val="FFFFFF"/>
                    </a:solidFill>
                  </a:tcPr>
                </a:tc>
                <a:tc>
                  <a:txBody>
                    <a:bodyPr/>
                    <a:lstStyle/>
                    <a:p>
                      <a:pPr algn="l" fontAlgn="t"/>
                      <a:r>
                        <a:rPr lang="en-US" sz="1400" dirty="0">
                          <a:effectLst/>
                        </a:rPr>
                        <a:t>Create a role (Azure_Site_Recovery) with the required permissions, and then assign the role to a VMware user or group</a:t>
                      </a:r>
                      <a:br>
                        <a:rPr lang="en-US" sz="1400" dirty="0">
                          <a:effectLst/>
                        </a:rPr>
                      </a:br>
                      <a:br>
                        <a:rPr lang="en-US" sz="1400" dirty="0">
                          <a:effectLst/>
                        </a:rPr>
                      </a:br>
                      <a:r>
                        <a:rPr lang="en-US" sz="1400" dirty="0">
                          <a:effectLst/>
                        </a:rPr>
                        <a:t>Data Center object –&gt; Propagate to Child Object, role=Azure_Site_Recovery</a:t>
                      </a:r>
                      <a:br>
                        <a:rPr lang="en-US" sz="1400" dirty="0">
                          <a:effectLst/>
                        </a:rPr>
                      </a:br>
                      <a:br>
                        <a:rPr lang="en-US" sz="1400" dirty="0">
                          <a:effectLst/>
                        </a:rPr>
                      </a:br>
                      <a:r>
                        <a:rPr lang="en-US" sz="1400" dirty="0">
                          <a:effectLst/>
                        </a:rPr>
                        <a:t>Datastore -&gt; Allocate space, browse datastore, low-level file operations, remove file, update virtual machine files</a:t>
                      </a:r>
                      <a:br>
                        <a:rPr lang="en-US" sz="1400" dirty="0">
                          <a:effectLst/>
                        </a:rPr>
                      </a:br>
                      <a:br>
                        <a:rPr lang="en-US" sz="1400" dirty="0">
                          <a:effectLst/>
                        </a:rPr>
                      </a:br>
                      <a:r>
                        <a:rPr lang="en-US" sz="1400" dirty="0">
                          <a:effectLst/>
                        </a:rPr>
                        <a:t>Network -&gt; Network assign</a:t>
                      </a:r>
                      <a:br>
                        <a:rPr lang="en-US" sz="1400" dirty="0">
                          <a:effectLst/>
                        </a:rPr>
                      </a:br>
                      <a:br>
                        <a:rPr lang="en-US" sz="1400" dirty="0">
                          <a:effectLst/>
                        </a:rPr>
                      </a:br>
                      <a:r>
                        <a:rPr lang="en-US" sz="1400" dirty="0">
                          <a:effectLst/>
                        </a:rPr>
                        <a:t>Resource -&gt; Assign VM to resource pool, migrate powered off VM, migrate powered on VM</a:t>
                      </a:r>
                      <a:br>
                        <a:rPr lang="en-US" sz="1400" dirty="0">
                          <a:effectLst/>
                        </a:rPr>
                      </a:br>
                      <a:br>
                        <a:rPr lang="en-US" sz="1400" dirty="0">
                          <a:effectLst/>
                        </a:rPr>
                      </a:br>
                      <a:r>
                        <a:rPr lang="en-US" sz="1400" dirty="0">
                          <a:effectLst/>
                        </a:rPr>
                        <a:t>Tasks -&gt; Create task, update task</a:t>
                      </a:r>
                      <a:br>
                        <a:rPr lang="en-US" sz="1400" dirty="0">
                          <a:effectLst/>
                        </a:rPr>
                      </a:br>
                      <a:br>
                        <a:rPr lang="en-US" sz="1400" dirty="0">
                          <a:effectLst/>
                        </a:rPr>
                      </a:br>
                      <a:r>
                        <a:rPr lang="en-US" sz="1400" dirty="0">
                          <a:effectLst/>
                        </a:rPr>
                        <a:t>Virtual machine -&gt; Configuration</a:t>
                      </a:r>
                      <a:br>
                        <a:rPr lang="en-US" sz="1400" dirty="0">
                          <a:effectLst/>
                        </a:rPr>
                      </a:br>
                      <a:br>
                        <a:rPr lang="en-US" sz="1400" dirty="0">
                          <a:effectLst/>
                        </a:rPr>
                      </a:br>
                      <a:r>
                        <a:rPr lang="en-US" sz="1400" dirty="0">
                          <a:effectLst/>
                        </a:rPr>
                        <a:t>Virtual machine -&gt; Interact -&gt; answer question, device connection, configure CD media, configure floppy media, power off, power on, VMware tools install</a:t>
                      </a:r>
                      <a:br>
                        <a:rPr lang="en-US" sz="1400" dirty="0">
                          <a:effectLst/>
                        </a:rPr>
                      </a:br>
                      <a:br>
                        <a:rPr lang="en-US" sz="1400" dirty="0">
                          <a:effectLst/>
                        </a:rPr>
                      </a:br>
                      <a:r>
                        <a:rPr lang="en-US" sz="1400" dirty="0">
                          <a:effectLst/>
                        </a:rPr>
                        <a:t>Virtual machine -&gt; Inventory -&gt; Create, register, unregister</a:t>
                      </a:r>
                      <a:br>
                        <a:rPr lang="en-US" sz="1400" dirty="0">
                          <a:effectLst/>
                        </a:rPr>
                      </a:br>
                      <a:br>
                        <a:rPr lang="en-US" sz="1400" dirty="0">
                          <a:effectLst/>
                        </a:rPr>
                      </a:br>
                      <a:r>
                        <a:rPr lang="en-US" sz="1400" dirty="0">
                          <a:effectLst/>
                        </a:rPr>
                        <a:t>Virtual machine -&gt; Provisioning -&gt; Allow virtual machine download, allow virtual machine files upload</a:t>
                      </a:r>
                      <a:br>
                        <a:rPr lang="en-US" sz="1400" dirty="0">
                          <a:effectLst/>
                        </a:rPr>
                      </a:br>
                      <a:br>
                        <a:rPr lang="en-US" sz="1400" dirty="0">
                          <a:effectLst/>
                        </a:rPr>
                      </a:br>
                      <a:r>
                        <a:rPr lang="en-US" sz="1400" dirty="0">
                          <a:effectLst/>
                        </a:rPr>
                        <a:t>Virtual machine -&gt; Snapshots -&gt; Remove snapshots</a:t>
                      </a:r>
                    </a:p>
                  </a:txBody>
                  <a:tcPr marL="4210" marR="4210" marT="3158" marB="3158">
                    <a:lnL w="12700" cap="flat" cmpd="sng" algn="ctr">
                      <a:solidFill>
                        <a:srgbClr val="508246"/>
                      </a:solidFill>
                      <a:prstDash val="solid"/>
                      <a:round/>
                      <a:headEnd type="none" w="med" len="med"/>
                      <a:tailEnd type="none" w="med" len="med"/>
                    </a:lnL>
                    <a:lnR w="12700" cap="flat" cmpd="sng" algn="ctr">
                      <a:solidFill>
                        <a:srgbClr val="D08C46"/>
                      </a:solidFill>
                      <a:prstDash val="solid"/>
                      <a:round/>
                      <a:headEnd type="none" w="med" len="med"/>
                      <a:tailEnd type="none" w="med" len="med"/>
                    </a:lnR>
                    <a:lnT w="4763" cap="flat" cmpd="sng" algn="ctr">
                      <a:solidFill>
                        <a:srgbClr val="508246"/>
                      </a:solidFill>
                      <a:prstDash val="solid"/>
                      <a:round/>
                      <a:headEnd type="none" w="med" len="med"/>
                      <a:tailEnd type="none" w="med" len="med"/>
                    </a:lnT>
                    <a:lnB w="12700" cap="flat" cmpd="sng" algn="ctr">
                      <a:solidFill>
                        <a:srgbClr val="508246"/>
                      </a:solidFill>
                      <a:prstDash val="solid"/>
                      <a:round/>
                      <a:headEnd type="none" w="med" len="med"/>
                      <a:tailEnd type="none" w="med" len="med"/>
                    </a:lnB>
                    <a:solidFill>
                      <a:srgbClr val="FFFFFF"/>
                    </a:solidFill>
                  </a:tcPr>
                </a:tc>
                <a:tc>
                  <a:txBody>
                    <a:bodyPr/>
                    <a:lstStyle/>
                    <a:p>
                      <a:pPr algn="l" fontAlgn="t"/>
                      <a:r>
                        <a:rPr lang="en-US" sz="1400" dirty="0">
                          <a:effectLst/>
                        </a:rPr>
                        <a:t>User assigned at datacenter level and has access to all the objects in the datacenter.</a:t>
                      </a:r>
                      <a:br>
                        <a:rPr lang="en-US" sz="1400" dirty="0">
                          <a:effectLst/>
                        </a:rPr>
                      </a:br>
                      <a:br>
                        <a:rPr lang="en-US" sz="1400" dirty="0">
                          <a:effectLst/>
                        </a:rPr>
                      </a:br>
                      <a:r>
                        <a:rPr lang="en-US" sz="1400" dirty="0">
                          <a:effectLst/>
                        </a:rPr>
                        <a:t>To restrict access, assign the </a:t>
                      </a:r>
                      <a:r>
                        <a:rPr lang="en-US" sz="1400" b="1" dirty="0">
                          <a:effectLst/>
                        </a:rPr>
                        <a:t>No access</a:t>
                      </a:r>
                      <a:r>
                        <a:rPr lang="en-US" sz="1400" dirty="0">
                          <a:effectLst/>
                        </a:rPr>
                        <a:t> role with the </a:t>
                      </a:r>
                      <a:r>
                        <a:rPr lang="en-US" sz="1400" b="1" dirty="0">
                          <a:effectLst/>
                        </a:rPr>
                        <a:t>Propagate to child</a:t>
                      </a:r>
                      <a:r>
                        <a:rPr lang="en-US" sz="1400" dirty="0">
                          <a:effectLst/>
                        </a:rPr>
                        <a:t> object, to the child objects (vSphere hosts, datastores, VMs and networks).</a:t>
                      </a:r>
                    </a:p>
                  </a:txBody>
                  <a:tcPr marL="4210" marR="4210" marT="3158" marB="3158">
                    <a:lnL w="12700" cap="flat" cmpd="sng" algn="ctr">
                      <a:solidFill>
                        <a:srgbClr val="D08C46"/>
                      </a:solidFill>
                      <a:prstDash val="solid"/>
                      <a:round/>
                      <a:headEnd type="none" w="med" len="med"/>
                      <a:tailEnd type="none" w="med" len="med"/>
                    </a:lnL>
                    <a:lnR w="12700" cap="flat" cmpd="sng" algn="ctr">
                      <a:solidFill>
                        <a:srgbClr val="D08C46"/>
                      </a:solidFill>
                      <a:prstDash val="solid"/>
                      <a:round/>
                      <a:headEnd type="none" w="med" len="med"/>
                      <a:tailEnd type="none" w="med" len="med"/>
                    </a:lnR>
                    <a:lnT w="4763" cap="flat" cmpd="sng" algn="ctr">
                      <a:solidFill>
                        <a:srgbClr val="D08C46"/>
                      </a:solidFill>
                      <a:prstDash val="solid"/>
                      <a:round/>
                      <a:headEnd type="none" w="med" len="med"/>
                      <a:tailEnd type="none" w="med" len="med"/>
                    </a:lnT>
                    <a:lnB w="12700" cap="flat" cmpd="sng" algn="ctr">
                      <a:solidFill>
                        <a:srgbClr val="D08C46"/>
                      </a:solidFill>
                      <a:prstDash val="solid"/>
                      <a:round/>
                      <a:headEnd type="none" w="med" len="med"/>
                      <a:tailEnd type="none" w="med" len="med"/>
                    </a:lnB>
                    <a:solidFill>
                      <a:srgbClr val="FFFFFF"/>
                    </a:solidFill>
                  </a:tcPr>
                </a:tc>
                <a:extLst>
                  <a:ext uri="{0D108BD9-81ED-4DB2-BD59-A6C34878D82A}">
                    <a16:rowId xmlns:a16="http://schemas.microsoft.com/office/drawing/2014/main" val="1510428496"/>
                  </a:ext>
                </a:extLst>
              </a:tr>
            </a:tbl>
          </a:graphicData>
        </a:graphic>
      </p:graphicFrame>
    </p:spTree>
    <p:extLst>
      <p:ext uri="{BB962C8B-B14F-4D97-AF65-F5344CB8AC3E}">
        <p14:creationId xmlns:p14="http://schemas.microsoft.com/office/powerpoint/2010/main" val="13245629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3414-0D81-4A7F-AAF4-D1C3ED62ED70}"/>
              </a:ext>
            </a:extLst>
          </p:cNvPr>
          <p:cNvSpPr>
            <a:spLocks noGrp="1"/>
          </p:cNvSpPr>
          <p:nvPr>
            <p:ph type="title"/>
          </p:nvPr>
        </p:nvSpPr>
        <p:spPr>
          <a:xfrm>
            <a:off x="588263" y="457200"/>
            <a:ext cx="11018520" cy="1107996"/>
          </a:xfrm>
        </p:spPr>
        <p:txBody>
          <a:bodyPr/>
          <a:lstStyle/>
          <a:p>
            <a:r>
              <a:rPr lang="en-US" b="1" dirty="0">
                <a:latin typeface="Segoe UI Light" panose="020B0502040204020203" pitchFamily="34" charset="0"/>
                <a:cs typeface="Segoe UI Light" panose="020B0502040204020203" pitchFamily="34" charset="0"/>
              </a:rPr>
              <a:t>Mobility Service Installation</a:t>
            </a:r>
            <a:br>
              <a:rPr lang="en-US" b="1"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2138689B-A3C8-4693-8AEC-13CE2C99071F}"/>
              </a:ext>
            </a:extLst>
          </p:cNvPr>
          <p:cNvSpPr>
            <a:spLocks noGrp="1"/>
          </p:cNvSpPr>
          <p:nvPr>
            <p:ph type="body" sz="quarter" idx="10"/>
          </p:nvPr>
        </p:nvSpPr>
        <p:spPr>
          <a:xfrm>
            <a:off x="584200" y="1435497"/>
            <a:ext cx="11018520" cy="5010602"/>
          </a:xfrm>
        </p:spPr>
        <p:txBody>
          <a:bodyPr/>
          <a:lstStyle/>
          <a:p>
            <a:pPr marL="0" indent="0">
              <a:buNone/>
            </a:pPr>
            <a:r>
              <a:rPr lang="en-US" dirty="0">
                <a:solidFill>
                  <a:srgbClr val="000000"/>
                </a:solidFill>
                <a:latin typeface="Segoe UI Light" panose="020B0502040204020203" pitchFamily="34" charset="0"/>
                <a:cs typeface="Segoe UI Light" panose="020B0502040204020203" pitchFamily="34" charset="0"/>
              </a:rPr>
              <a:t>Mobility service must be installed on machines you want to replicate</a:t>
            </a:r>
          </a:p>
          <a:p>
            <a:pPr marL="0" indent="0">
              <a:buNone/>
            </a:pPr>
            <a:r>
              <a:rPr lang="en-US" dirty="0">
                <a:solidFill>
                  <a:srgbClr val="000000"/>
                </a:solidFill>
                <a:latin typeface="Segoe UI Light" panose="020B0502040204020203" pitchFamily="34" charset="0"/>
                <a:cs typeface="Segoe UI Light" panose="020B0502040204020203" pitchFamily="34" charset="0"/>
              </a:rPr>
              <a:t>Prepare the account as follows:</a:t>
            </a:r>
            <a:endParaRPr lang="en-US" sz="3600" dirty="0">
              <a:solidFill>
                <a:srgbClr val="000000"/>
              </a:solidFill>
              <a:latin typeface="Segoe UI Light" panose="020B0502040204020203" pitchFamily="34" charset="0"/>
              <a:cs typeface="Segoe UI Light" panose="020B0502040204020203" pitchFamily="34" charset="0"/>
            </a:endParaRPr>
          </a:p>
          <a:p>
            <a:pPr marL="685800" lvl="1" indent="-457200">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A domain or local account with permissions to install on the VM.</a:t>
            </a:r>
          </a:p>
          <a:p>
            <a:pPr marL="685800" lvl="1" indent="-457200">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For Windows VMs, if you're not using a domain account:</a:t>
            </a:r>
          </a:p>
          <a:p>
            <a:pPr marL="642938" lvl="3" indent="0">
              <a:buNone/>
            </a:pPr>
            <a:br>
              <a:rPr lang="en-US" sz="2000" dirty="0">
                <a:solidFill>
                  <a:srgbClr val="000000"/>
                </a:solidFill>
                <a:latin typeface="Segoe UI Light" panose="020B0502040204020203" pitchFamily="34" charset="0"/>
                <a:cs typeface="Segoe UI Light" panose="020B0502040204020203" pitchFamily="34" charset="0"/>
              </a:rPr>
            </a:br>
            <a:r>
              <a:rPr lang="en-US" sz="2400" dirty="0">
                <a:solidFill>
                  <a:srgbClr val="000000"/>
                </a:solidFill>
                <a:latin typeface="Segoe UI Light" panose="020B0502040204020203" pitchFamily="34" charset="0"/>
                <a:cs typeface="Segoe UI Light" panose="020B0502040204020203" pitchFamily="34" charset="0"/>
              </a:rPr>
              <a:t>Disable Remote User Access control on the local machine by adding the DWORD entry </a:t>
            </a:r>
            <a:r>
              <a:rPr lang="en-US" sz="2400" b="1" dirty="0">
                <a:solidFill>
                  <a:srgbClr val="000000"/>
                </a:solidFill>
                <a:latin typeface="Segoe UI Light" panose="020B0502040204020203" pitchFamily="34" charset="0"/>
                <a:cs typeface="Segoe UI Light" panose="020B0502040204020203" pitchFamily="34" charset="0"/>
              </a:rPr>
              <a:t>LocalAccountTokenFilterPolicy</a:t>
            </a:r>
            <a:r>
              <a:rPr lang="en-US" sz="2400" dirty="0">
                <a:solidFill>
                  <a:srgbClr val="000000"/>
                </a:solidFill>
                <a:latin typeface="Segoe UI Light" panose="020B0502040204020203" pitchFamily="34" charset="0"/>
                <a:cs typeface="Segoe UI Light" panose="020B0502040204020203" pitchFamily="34" charset="0"/>
              </a:rPr>
              <a:t>, with a value of </a:t>
            </a:r>
            <a:r>
              <a:rPr lang="en-US" sz="2400" b="1" dirty="0">
                <a:solidFill>
                  <a:srgbClr val="000000"/>
                </a:solidFill>
                <a:latin typeface="Segoe UI Light" panose="020B0502040204020203" pitchFamily="34" charset="0"/>
                <a:cs typeface="Segoe UI Light" panose="020B0502040204020203" pitchFamily="34" charset="0"/>
              </a:rPr>
              <a:t>1</a:t>
            </a:r>
            <a:r>
              <a:rPr lang="en-US" sz="2400" dirty="0">
                <a:solidFill>
                  <a:srgbClr val="000000"/>
                </a:solidFill>
                <a:latin typeface="Segoe UI Light" panose="020B0502040204020203" pitchFamily="34" charset="0"/>
                <a:cs typeface="Segoe UI Light" panose="020B0502040204020203" pitchFamily="34" charset="0"/>
              </a:rPr>
              <a:t> in the registry, under </a:t>
            </a:r>
            <a:r>
              <a:rPr lang="en-US" sz="2400" b="1" dirty="0">
                <a:solidFill>
                  <a:srgbClr val="000000"/>
                </a:solidFill>
                <a:latin typeface="Segoe UI Light" panose="020B0502040204020203" pitchFamily="34" charset="0"/>
                <a:cs typeface="Segoe UI Light" panose="020B0502040204020203" pitchFamily="34" charset="0"/>
              </a:rPr>
              <a:t>HKEY_LOCAL_MACHINE\SOFTWARE\Microsoft\Windows\CurrentVersion\Policies\System</a:t>
            </a:r>
            <a:br>
              <a:rPr lang="en-US" sz="2400" b="1" dirty="0">
                <a:solidFill>
                  <a:srgbClr val="000000"/>
                </a:solidFill>
                <a:latin typeface="Segoe UI Light" panose="020B0502040204020203" pitchFamily="34" charset="0"/>
                <a:cs typeface="Segoe UI Light" panose="020B0502040204020203" pitchFamily="34" charset="0"/>
              </a:rPr>
            </a:br>
            <a:endParaRPr lang="en-US" sz="2400" dirty="0">
              <a:solidFill>
                <a:srgbClr val="000000"/>
              </a:solidFill>
              <a:latin typeface="Segoe UI Light" panose="020B0502040204020203" pitchFamily="34" charset="0"/>
              <a:cs typeface="Segoe UI Light" panose="020B0502040204020203" pitchFamily="34" charset="0"/>
            </a:endParaRPr>
          </a:p>
          <a:p>
            <a:pPr marL="685800" lvl="1" indent="-457200">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For Linux VMs, prepare a root account on the source Linux server.</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06959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1113-A6CE-4C75-BD15-EEE04C229818}"/>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Add the Azure Migrate Server Migration Tool</a:t>
            </a:r>
            <a:endParaRPr lang="en-US" dirty="0">
              <a:solidFill>
                <a:schemeClr val="tx1"/>
              </a:solidFill>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21EDFA46-FC2B-49C4-A3EF-CFE30C595FC0}"/>
              </a:ext>
            </a:extLst>
          </p:cNvPr>
          <p:cNvSpPr>
            <a:spLocks noGrp="1"/>
          </p:cNvSpPr>
          <p:nvPr>
            <p:ph type="body" sz="quarter" idx="10"/>
          </p:nvPr>
        </p:nvSpPr>
        <p:spPr>
          <a:xfrm>
            <a:off x="584200" y="1435497"/>
            <a:ext cx="11018520" cy="1895904"/>
          </a:xfrm>
        </p:spPr>
        <p:txBody>
          <a:bodyPr/>
          <a:lstStyle/>
          <a:p>
            <a:r>
              <a:rPr lang="en-US" dirty="0">
                <a:latin typeface="Segoe UI Light" panose="020B0502040204020203" pitchFamily="34" charset="0"/>
                <a:cs typeface="Segoe UI Light" panose="020B0502040204020203" pitchFamily="34" charset="0"/>
              </a:rPr>
              <a:t>In the Azure Migrate project, click </a:t>
            </a:r>
            <a:r>
              <a:rPr lang="en-US" b="1" dirty="0">
                <a:latin typeface="Segoe UI Light" panose="020B0502040204020203" pitchFamily="34" charset="0"/>
                <a:cs typeface="Segoe UI Light" panose="020B0502040204020203" pitchFamily="34" charset="0"/>
              </a:rPr>
              <a:t>Overview</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Discover, assess, and migration servers</a:t>
            </a:r>
            <a:r>
              <a:rPr lang="en-US" dirty="0">
                <a:latin typeface="Segoe UI Light" panose="020B0502040204020203" pitchFamily="34" charset="0"/>
                <a:cs typeface="Segoe UI Light" panose="020B0502040204020203" pitchFamily="34" charset="0"/>
              </a:rPr>
              <a:t>, click </a:t>
            </a:r>
            <a:r>
              <a:rPr lang="en-US" b="1" dirty="0">
                <a:latin typeface="Segoe UI Light" panose="020B0502040204020203" pitchFamily="34" charset="0"/>
                <a:cs typeface="Segoe UI Light" panose="020B0502040204020203" pitchFamily="34" charset="0"/>
              </a:rPr>
              <a:t>Assess and migrate servers</a:t>
            </a:r>
            <a:r>
              <a:rPr lang="en-US" dirty="0">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p:txBody>
      </p:sp>
      <p:pic>
        <p:nvPicPr>
          <p:cNvPr id="4" name="Picture 3" descr="Screenshot of the Get started blade of an Azure Migrate project. The Discover, assess and migrate servers option is highlighted with a red border.">
            <a:extLst>
              <a:ext uri="{FF2B5EF4-FFF2-40B4-BE49-F238E27FC236}">
                <a16:creationId xmlns:a16="http://schemas.microsoft.com/office/drawing/2014/main" id="{BD69267A-2246-46DF-A34C-027D5D704BF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786380" y="3048419"/>
            <a:ext cx="8095238" cy="3352381"/>
          </a:xfrm>
          <a:prstGeom prst="rect">
            <a:avLst/>
          </a:prstGeom>
          <a:ln w="3175">
            <a:solidFill>
              <a:schemeClr val="tx1"/>
            </a:solidFill>
          </a:ln>
        </p:spPr>
      </p:pic>
    </p:spTree>
    <p:extLst>
      <p:ext uri="{BB962C8B-B14F-4D97-AF65-F5344CB8AC3E}">
        <p14:creationId xmlns:p14="http://schemas.microsoft.com/office/powerpoint/2010/main" val="36632408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895E69-7003-407B-904C-50AD5ABFF544}"/>
              </a:ext>
            </a:extLst>
          </p:cNvPr>
          <p:cNvSpPr>
            <a:spLocks noGrp="1"/>
          </p:cNvSpPr>
          <p:nvPr>
            <p:ph type="body" sz="quarter" idx="10"/>
          </p:nvPr>
        </p:nvSpPr>
        <p:spPr>
          <a:xfrm>
            <a:off x="586740" y="737572"/>
            <a:ext cx="11018520" cy="430887"/>
          </a:xfrm>
        </p:spPr>
        <p:txBody>
          <a:bodyPr/>
          <a:lstStyle/>
          <a:p>
            <a:pPr marL="0" indent="0">
              <a:buNone/>
            </a:pPr>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Discover, assess and migrate servers</a:t>
            </a:r>
            <a:r>
              <a:rPr lang="en-US" dirty="0">
                <a:latin typeface="Segoe UI Light" panose="020B0502040204020203" pitchFamily="34" charset="0"/>
                <a:cs typeface="Segoe UI Light" panose="020B0502040204020203" pitchFamily="34" charset="0"/>
              </a:rPr>
              <a:t>, click </a:t>
            </a:r>
            <a:r>
              <a:rPr lang="en-US" b="1" dirty="0">
                <a:latin typeface="Segoe UI Light" panose="020B0502040204020203" pitchFamily="34" charset="0"/>
                <a:cs typeface="Segoe UI Light" panose="020B0502040204020203" pitchFamily="34" charset="0"/>
              </a:rPr>
              <a:t>Add tools</a:t>
            </a:r>
          </a:p>
        </p:txBody>
      </p:sp>
      <p:pic>
        <p:nvPicPr>
          <p:cNvPr id="5" name="Picture 4" descr="Screenshot of the Add a tool blade, open to the Migrate project tab. Options are shown for subscription, Resource group,   and under PROJECT DETAILS, Migrate project and Geography.">
            <a:extLst>
              <a:ext uri="{FF2B5EF4-FFF2-40B4-BE49-F238E27FC236}">
                <a16:creationId xmlns:a16="http://schemas.microsoft.com/office/drawing/2014/main" id="{52419B95-3EC8-4EA5-AF79-BCD877D410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500997" y="1702766"/>
            <a:ext cx="6251290" cy="4625955"/>
          </a:xfrm>
          <a:prstGeom prst="rect">
            <a:avLst/>
          </a:prstGeom>
          <a:ln w="3175">
            <a:solidFill>
              <a:schemeClr val="tx1"/>
            </a:solidFill>
          </a:ln>
        </p:spPr>
      </p:pic>
    </p:spTree>
    <p:extLst>
      <p:ext uri="{BB962C8B-B14F-4D97-AF65-F5344CB8AC3E}">
        <p14:creationId xmlns:p14="http://schemas.microsoft.com/office/powerpoint/2010/main" val="10259705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C76A-4AE5-47E4-B192-ACD3CC93FC42}"/>
              </a:ext>
            </a:extLst>
          </p:cNvPr>
          <p:cNvSpPr>
            <a:spLocks noGrp="1"/>
          </p:cNvSpPr>
          <p:nvPr>
            <p:ph type="title"/>
          </p:nvPr>
        </p:nvSpPr>
        <p:spPr>
          <a:xfrm>
            <a:off x="588263" y="457200"/>
            <a:ext cx="11018520" cy="1107996"/>
          </a:xfrm>
        </p:spPr>
        <p:txBody>
          <a:bodyPr/>
          <a:lstStyle/>
          <a:p>
            <a:r>
              <a:rPr lang="en-US" b="1" dirty="0">
                <a:latin typeface="Segoe UI Light" panose="020B0502040204020203" pitchFamily="34" charset="0"/>
                <a:cs typeface="Segoe UI Light" panose="020B0502040204020203" pitchFamily="34" charset="0"/>
              </a:rPr>
              <a:t>Replication Appliance</a:t>
            </a:r>
            <a:br>
              <a:rPr lang="en-US" b="1"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77D99676-E49F-40C7-886C-BF6AC8619029}"/>
              </a:ext>
            </a:extLst>
          </p:cNvPr>
          <p:cNvSpPr>
            <a:spLocks noGrp="1"/>
          </p:cNvSpPr>
          <p:nvPr>
            <p:ph type="body" sz="quarter" idx="10"/>
          </p:nvPr>
        </p:nvSpPr>
        <p:spPr>
          <a:xfrm>
            <a:off x="584200" y="1435497"/>
            <a:ext cx="11018520" cy="4481227"/>
          </a:xfrm>
        </p:spPr>
        <p:txBody>
          <a:bodyPr/>
          <a:lstStyle/>
          <a:p>
            <a:pPr marL="0" indent="0">
              <a:buNone/>
            </a:pPr>
            <a:r>
              <a:rPr lang="en-US" dirty="0">
                <a:latin typeface="Segoe UI Light" panose="020B0502040204020203" pitchFamily="34" charset="0"/>
                <a:cs typeface="Segoe UI Light" panose="020B0502040204020203" pitchFamily="34" charset="0"/>
              </a:rPr>
              <a:t>The replication appliance is a single, highly available, on-premises VMware VM that hosts these components:</a:t>
            </a:r>
          </a:p>
          <a:p>
            <a:pPr marL="685800" lvl="1" indent="-457200">
              <a:buFont typeface="Arial" panose="020B0604020202020204" pitchFamily="34" charset="0"/>
              <a:buChar char="•"/>
            </a:pPr>
            <a:r>
              <a:rPr lang="en-US" sz="2400" b="1" dirty="0">
                <a:solidFill>
                  <a:schemeClr val="tx1"/>
                </a:solidFill>
                <a:latin typeface="Segoe UI Light" panose="020B0502040204020203" pitchFamily="34" charset="0"/>
                <a:cs typeface="Segoe UI Light" panose="020B0502040204020203" pitchFamily="34" charset="0"/>
              </a:rPr>
              <a:t>Configuration server</a:t>
            </a:r>
            <a:r>
              <a:rPr lang="en-US" sz="2400" dirty="0">
                <a:solidFill>
                  <a:schemeClr val="tx1"/>
                </a:solidFill>
                <a:latin typeface="Segoe UI Light" panose="020B0502040204020203" pitchFamily="34" charset="0"/>
                <a:cs typeface="Segoe UI Light" panose="020B0502040204020203" pitchFamily="34" charset="0"/>
              </a:rPr>
              <a:t>: The configuration server coordinates communications between on-premises and Azure and manages data replication.</a:t>
            </a:r>
          </a:p>
          <a:p>
            <a:pPr marL="685800" lvl="1" indent="-457200">
              <a:buFont typeface="Arial" panose="020B0604020202020204" pitchFamily="34" charset="0"/>
              <a:buChar char="•"/>
            </a:pPr>
            <a:r>
              <a:rPr lang="en-US" sz="2400" b="1" dirty="0">
                <a:solidFill>
                  <a:schemeClr val="tx1"/>
                </a:solidFill>
                <a:latin typeface="Segoe UI Light" panose="020B0502040204020203" pitchFamily="34" charset="0"/>
                <a:cs typeface="Segoe UI Light" panose="020B0502040204020203" pitchFamily="34" charset="0"/>
              </a:rPr>
              <a:t>Process server</a:t>
            </a:r>
            <a:r>
              <a:rPr lang="en-US" sz="2400" dirty="0">
                <a:solidFill>
                  <a:schemeClr val="tx1"/>
                </a:solidFill>
                <a:latin typeface="Segoe UI Light" panose="020B0502040204020203" pitchFamily="34" charset="0"/>
                <a:cs typeface="Segoe UI Light" panose="020B0502040204020203" pitchFamily="34" charset="0"/>
              </a:rPr>
              <a:t>: The process server acts as a replication gateway. It receives replication data; optimizes it with caching, compression, and encryption, and sends it to a cache storage account in Azure.</a:t>
            </a:r>
            <a:br>
              <a:rPr lang="en-US" sz="2400" dirty="0">
                <a:solidFill>
                  <a:schemeClr val="tx1"/>
                </a:solidFill>
                <a:latin typeface="Segoe UI Light" panose="020B0502040204020203" pitchFamily="34" charset="0"/>
                <a:cs typeface="Segoe UI Light" panose="020B0502040204020203" pitchFamily="34" charset="0"/>
              </a:rPr>
            </a:br>
            <a:br>
              <a:rPr lang="en-US" sz="2400" dirty="0">
                <a:solidFill>
                  <a:schemeClr val="tx1"/>
                </a:solidFill>
                <a:latin typeface="Segoe UI Light" panose="020B0502040204020203" pitchFamily="34" charset="0"/>
                <a:cs typeface="Segoe UI Light" panose="020B0502040204020203" pitchFamily="34" charset="0"/>
              </a:rPr>
            </a:br>
            <a:r>
              <a:rPr lang="en-US" sz="2400" dirty="0">
                <a:solidFill>
                  <a:schemeClr val="tx1"/>
                </a:solidFill>
                <a:latin typeface="Segoe UI Light" panose="020B0502040204020203" pitchFamily="34" charset="0"/>
                <a:cs typeface="Segoe UI Light" panose="020B0502040204020203" pitchFamily="34" charset="0"/>
              </a:rPr>
              <a:t>The Process server also installs the </a:t>
            </a:r>
            <a:r>
              <a:rPr lang="en-US" sz="2400" b="1" dirty="0">
                <a:solidFill>
                  <a:schemeClr val="tx1"/>
                </a:solidFill>
                <a:latin typeface="Segoe UI Light" panose="020B0502040204020203" pitchFamily="34" charset="0"/>
                <a:cs typeface="Segoe UI Light" panose="020B0502040204020203" pitchFamily="34" charset="0"/>
              </a:rPr>
              <a:t>Mobility Service agent </a:t>
            </a:r>
            <a:r>
              <a:rPr lang="en-US" sz="2400" dirty="0">
                <a:solidFill>
                  <a:schemeClr val="tx1"/>
                </a:solidFill>
                <a:latin typeface="Segoe UI Light" panose="020B0502040204020203" pitchFamily="34" charset="0"/>
                <a:cs typeface="Segoe UI Light" panose="020B0502040204020203" pitchFamily="34" charset="0"/>
              </a:rPr>
              <a:t>on VMs you want to replicate and performs automatic discovery of on-premises VMware VMs.</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040079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3EF34F-43CC-4AC8-9BC7-6B0B894CD66B}"/>
              </a:ext>
            </a:extLst>
          </p:cNvPr>
          <p:cNvSpPr>
            <a:spLocks noGrp="1"/>
          </p:cNvSpPr>
          <p:nvPr>
            <p:ph type="body" sz="quarter" idx="10"/>
          </p:nvPr>
        </p:nvSpPr>
        <p:spPr>
          <a:xfrm>
            <a:off x="586740" y="244872"/>
            <a:ext cx="11018520" cy="1834348"/>
          </a:xfrm>
        </p:spPr>
        <p:txBody>
          <a:bodyPr/>
          <a:lstStyle/>
          <a:p>
            <a:pPr marL="0" indent="0">
              <a:buNone/>
            </a:pPr>
            <a:r>
              <a:rPr lang="en-US" dirty="0">
                <a:latin typeface="Segoe UI Light" panose="020B0502040204020203" pitchFamily="34" charset="0"/>
                <a:cs typeface="Segoe UI Light" panose="020B0502040204020203" pitchFamily="34" charset="0"/>
              </a:rPr>
              <a:t>Download the  appliance template as follows:</a:t>
            </a:r>
          </a:p>
          <a:p>
            <a:pPr>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 In the Azure Migrate project click </a:t>
            </a:r>
            <a:r>
              <a:rPr lang="en-US" sz="2400" b="1" dirty="0">
                <a:solidFill>
                  <a:srgbClr val="000000"/>
                </a:solidFill>
                <a:latin typeface="Segoe UI Light" panose="020B0502040204020203" pitchFamily="34" charset="0"/>
                <a:cs typeface="Segoe UI Light" panose="020B0502040204020203" pitchFamily="34" charset="0"/>
              </a:rPr>
              <a:t>Servers</a:t>
            </a:r>
            <a:r>
              <a:rPr lang="en-US" sz="2400" dirty="0">
                <a:solidFill>
                  <a:srgbClr val="000000"/>
                </a:solidFill>
                <a:latin typeface="Segoe UI Light" panose="020B0502040204020203" pitchFamily="34" charset="0"/>
                <a:cs typeface="Segoe UI Light" panose="020B0502040204020203" pitchFamily="34" charset="0"/>
              </a:rPr>
              <a:t> under </a:t>
            </a:r>
            <a:r>
              <a:rPr lang="en-US" sz="2400" b="1" dirty="0">
                <a:solidFill>
                  <a:srgbClr val="000000"/>
                </a:solidFill>
                <a:latin typeface="Segoe UI Light" panose="020B0502040204020203" pitchFamily="34" charset="0"/>
                <a:cs typeface="Segoe UI Light" panose="020B0502040204020203" pitchFamily="34" charset="0"/>
              </a:rPr>
              <a:t>Migration Goals</a:t>
            </a:r>
            <a:endParaRPr lang="en-US" sz="2400" dirty="0">
              <a:solidFill>
                <a:srgbClr val="000000"/>
              </a:solidFill>
              <a:latin typeface="Segoe UI Light" panose="020B0502040204020203" pitchFamily="34" charset="0"/>
              <a:cs typeface="Segoe UI Light" panose="020B0502040204020203" pitchFamily="34" charset="0"/>
            </a:endParaRPr>
          </a:p>
          <a:p>
            <a:pPr>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 In </a:t>
            </a:r>
            <a:r>
              <a:rPr lang="en-US" sz="2400" b="1" dirty="0">
                <a:solidFill>
                  <a:srgbClr val="000000"/>
                </a:solidFill>
                <a:latin typeface="Segoe UI Light" panose="020B0502040204020203" pitchFamily="34" charset="0"/>
                <a:cs typeface="Segoe UI Light" panose="020B0502040204020203" pitchFamily="34" charset="0"/>
              </a:rPr>
              <a:t>Azure Migrate - Servers &gt; Azure Migrate: Server Migration</a:t>
            </a:r>
            <a:r>
              <a:rPr lang="en-US" sz="2400" dirty="0">
                <a:solidFill>
                  <a:srgbClr val="000000"/>
                </a:solidFill>
                <a:latin typeface="Segoe UI Light" panose="020B0502040204020203" pitchFamily="34" charset="0"/>
                <a:cs typeface="Segoe UI Light" panose="020B0502040204020203" pitchFamily="34" charset="0"/>
              </a:rPr>
              <a:t>, click </a:t>
            </a:r>
            <a:r>
              <a:rPr lang="en-US" sz="2400" b="1" dirty="0">
                <a:solidFill>
                  <a:srgbClr val="000000"/>
                </a:solidFill>
                <a:latin typeface="Segoe UI Light" panose="020B0502040204020203" pitchFamily="34" charset="0"/>
                <a:cs typeface="Segoe UI Light" panose="020B0502040204020203" pitchFamily="34" charset="0"/>
              </a:rPr>
              <a:t>Discover</a:t>
            </a:r>
            <a:r>
              <a:rPr lang="en-US" sz="2400" dirty="0">
                <a:solidFill>
                  <a:srgbClr val="000000"/>
                </a:solidFill>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p:txBody>
      </p:sp>
      <p:pic>
        <p:nvPicPr>
          <p:cNvPr id="5" name="Picture 4" descr="Screenshot of the Azure Migrate - Servers blade showing the Azure Migrate: Server Migration pane under Migration tools. Listed are already discovered servers and servers currently replicating. Discover is highlighted in red to indicate you must click Discover to download the appliance.">
            <a:extLst>
              <a:ext uri="{FF2B5EF4-FFF2-40B4-BE49-F238E27FC236}">
                <a16:creationId xmlns:a16="http://schemas.microsoft.com/office/drawing/2014/main" id="{9A0255A1-EA16-4DD5-BE2E-2C3B79C0C7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027532" y="1867117"/>
            <a:ext cx="5125711" cy="4666088"/>
          </a:xfrm>
          <a:prstGeom prst="rect">
            <a:avLst/>
          </a:prstGeom>
          <a:ln w="3175">
            <a:solidFill>
              <a:schemeClr val="tx1"/>
            </a:solidFill>
          </a:ln>
        </p:spPr>
      </p:pic>
    </p:spTree>
    <p:extLst>
      <p:ext uri="{BB962C8B-B14F-4D97-AF65-F5344CB8AC3E}">
        <p14:creationId xmlns:p14="http://schemas.microsoft.com/office/powerpoint/2010/main" val="20692754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the Discover machines page. Showing options: 1) Are your machines virtualized, and 2) How do you want to replicate? &#10;For 1) set to Yes, with VMware vSphere Hypervisor.&#10;For 2) set to agent-based replication.&#10;Target region (set to West US in this case).">
            <a:extLst>
              <a:ext uri="{FF2B5EF4-FFF2-40B4-BE49-F238E27FC236}">
                <a16:creationId xmlns:a16="http://schemas.microsoft.com/office/drawing/2014/main" id="{02E04730-4E11-4451-81CE-CF3084B084D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909332" y="1560465"/>
            <a:ext cx="7845682" cy="4798133"/>
          </a:xfrm>
          <a:prstGeom prst="rect">
            <a:avLst/>
          </a:prstGeom>
          <a:ln w="3175">
            <a:solidFill>
              <a:schemeClr val="tx1"/>
            </a:solidFill>
          </a:ln>
        </p:spPr>
      </p:pic>
      <p:sp>
        <p:nvSpPr>
          <p:cNvPr id="4" name="Title 1">
            <a:extLst>
              <a:ext uri="{FF2B5EF4-FFF2-40B4-BE49-F238E27FC236}">
                <a16:creationId xmlns:a16="http://schemas.microsoft.com/office/drawing/2014/main" id="{8C42EE59-15CB-45C0-9480-048ABAEFC27A}"/>
              </a:ext>
            </a:extLst>
          </p:cNvPr>
          <p:cNvSpPr>
            <a:spLocks noGrp="1"/>
          </p:cNvSpPr>
          <p:nvPr>
            <p:ph type="title"/>
          </p:nvPr>
        </p:nvSpPr>
        <p:spPr>
          <a:xfrm>
            <a:off x="588263" y="457200"/>
            <a:ext cx="11018520" cy="553998"/>
          </a:xfrm>
        </p:spPr>
        <p:txBody>
          <a:bodyPr/>
          <a:lstStyle/>
          <a:p>
            <a:r>
              <a:rPr lang="en-US" dirty="0">
                <a:latin typeface="Segoe UI Light" panose="020B0502040204020203" pitchFamily="34" charset="0"/>
                <a:cs typeface="Segoe UI Light" panose="020B0502040204020203" pitchFamily="34" charset="0"/>
              </a:rPr>
              <a:t>Discover Machines</a:t>
            </a:r>
          </a:p>
        </p:txBody>
      </p:sp>
    </p:spTree>
    <p:extLst>
      <p:ext uri="{BB962C8B-B14F-4D97-AF65-F5344CB8AC3E}">
        <p14:creationId xmlns:p14="http://schemas.microsoft.com/office/powerpoint/2010/main" val="1689055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A81-8C75-4163-9D28-302E0F8DD1CA}"/>
              </a:ext>
            </a:extLst>
          </p:cNvPr>
          <p:cNvSpPr>
            <a:spLocks noGrp="1"/>
          </p:cNvSpPr>
          <p:nvPr>
            <p:ph type="title"/>
          </p:nvPr>
        </p:nvSpPr>
        <p:spPr>
          <a:xfrm>
            <a:off x="588263" y="457200"/>
            <a:ext cx="11018520" cy="492443"/>
          </a:xfrm>
        </p:spPr>
        <p:txBody>
          <a:bodyPr/>
          <a:lstStyle/>
          <a:p>
            <a:r>
              <a:rPr lang="en-US" sz="3200" dirty="0">
                <a:latin typeface="Segoe UI Light" panose="020B0502040204020203" pitchFamily="34" charset="0"/>
                <a:cs typeface="Segoe UI Light" panose="020B0502040204020203" pitchFamily="34" charset="0"/>
              </a:rPr>
              <a:t>Lesson Overview</a:t>
            </a:r>
          </a:p>
        </p:txBody>
      </p:sp>
      <p:sp>
        <p:nvSpPr>
          <p:cNvPr id="3" name="Text Placeholder 2">
            <a:extLst>
              <a:ext uri="{FF2B5EF4-FFF2-40B4-BE49-F238E27FC236}">
                <a16:creationId xmlns:a16="http://schemas.microsoft.com/office/drawing/2014/main" id="{01AE166B-BDB6-4E58-A02A-84513FDED0E7}"/>
              </a:ext>
            </a:extLst>
          </p:cNvPr>
          <p:cNvSpPr>
            <a:spLocks noGrp="1"/>
          </p:cNvSpPr>
          <p:nvPr>
            <p:ph type="body" sz="quarter" idx="10"/>
          </p:nvPr>
        </p:nvSpPr>
        <p:spPr>
          <a:xfrm>
            <a:off x="584200" y="1368371"/>
            <a:ext cx="11018520" cy="3016210"/>
          </a:xfrm>
        </p:spPr>
        <p:txBody>
          <a:bodyPr/>
          <a:lstStyle/>
          <a:p>
            <a:r>
              <a:rPr lang="en-US" dirty="0">
                <a:latin typeface="Segoe UI Light" panose="020B0502040204020203" pitchFamily="34" charset="0"/>
                <a:cs typeface="Segoe UI Light" panose="020B0502040204020203" pitchFamily="34" charset="0"/>
              </a:rPr>
              <a:t>Overview of Azure Migrate Server Migration</a:t>
            </a:r>
          </a:p>
          <a:p>
            <a:r>
              <a:rPr lang="en-US" dirty="0">
                <a:latin typeface="Segoe UI Light" panose="020B0502040204020203" pitchFamily="34" charset="0"/>
                <a:cs typeface="Segoe UI Light" panose="020B0502040204020203" pitchFamily="34" charset="0"/>
              </a:rPr>
              <a:t>VMware Migration</a:t>
            </a:r>
          </a:p>
          <a:p>
            <a:r>
              <a:rPr lang="en-US" dirty="0">
                <a:latin typeface="Segoe UI Light" panose="020B0502040204020203" pitchFamily="34" charset="0"/>
                <a:cs typeface="Segoe UI Light" panose="020B0502040204020203" pitchFamily="34" charset="0"/>
              </a:rPr>
              <a:t>Deployment Steps Comparison</a:t>
            </a:r>
          </a:p>
          <a:p>
            <a:r>
              <a:rPr lang="en-US" dirty="0">
                <a:latin typeface="Segoe UI Light" panose="020B0502040204020203" pitchFamily="34" charset="0"/>
                <a:cs typeface="Segoe UI Light" panose="020B0502040204020203" pitchFamily="34" charset="0"/>
              </a:rPr>
              <a:t>Hyper-V Migration</a:t>
            </a:r>
          </a:p>
          <a:p>
            <a:r>
              <a:rPr lang="en-US" dirty="0">
                <a:latin typeface="Segoe UI Light" panose="020B0502040204020203" pitchFamily="34" charset="0"/>
                <a:cs typeface="Segoe UI Light" panose="020B0502040204020203" pitchFamily="34" charset="0"/>
              </a:rPr>
              <a:t>Agent-based Migration Architecture</a:t>
            </a:r>
          </a:p>
          <a:p>
            <a:r>
              <a:rPr lang="en-US" dirty="0">
                <a:latin typeface="Segoe UI Light" panose="020B0502040204020203" pitchFamily="34" charset="0"/>
                <a:cs typeface="Segoe UI Light" panose="020B0502040204020203" pitchFamily="34" charset="0"/>
              </a:rPr>
              <a:t>Azure Migrate and ASR – What’s New?</a:t>
            </a:r>
          </a:p>
        </p:txBody>
      </p:sp>
      <p:pic>
        <p:nvPicPr>
          <p:cNvPr id="5" name="Graphic 4">
            <a:extLst>
              <a:ext uri="{FF2B5EF4-FFF2-40B4-BE49-F238E27FC236}">
                <a16:creationId xmlns:a16="http://schemas.microsoft.com/office/drawing/2014/main" id="{ED6BAC32-C37A-4691-BF39-9B2766269D8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7224242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D2AC-4655-456F-8B41-690F3F7DFFB3}"/>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Download Appliance</a:t>
            </a:r>
          </a:p>
        </p:txBody>
      </p:sp>
      <p:pic>
        <p:nvPicPr>
          <p:cNvPr id="4" name="Picture 3" descr="Screenshot of the portal where the OVF template for the replication appliance is installed. The Download button is highlighted with a red border.">
            <a:extLst>
              <a:ext uri="{FF2B5EF4-FFF2-40B4-BE49-F238E27FC236}">
                <a16:creationId xmlns:a16="http://schemas.microsoft.com/office/drawing/2014/main" id="{F389B0CA-A8ED-4331-A2A5-AA2A6216D57A}"/>
              </a:ext>
            </a:extLst>
          </p:cNvPr>
          <p:cNvPicPr>
            <a:picLocks noChangeAspect="1"/>
          </p:cNvPicPr>
          <p:nvPr/>
        </p:nvPicPr>
        <p:blipFill>
          <a:blip r:embed="rId3"/>
          <a:stretch>
            <a:fillRect/>
          </a:stretch>
        </p:blipFill>
        <p:spPr>
          <a:xfrm>
            <a:off x="1110614" y="3856160"/>
            <a:ext cx="8870373" cy="2724150"/>
          </a:xfrm>
          <a:prstGeom prst="rect">
            <a:avLst/>
          </a:prstGeom>
          <a:ln w="3175">
            <a:solidFill>
              <a:schemeClr val="tx1"/>
            </a:solidFill>
          </a:ln>
        </p:spPr>
      </p:pic>
      <p:sp>
        <p:nvSpPr>
          <p:cNvPr id="5" name="Text Placeholder 2">
            <a:extLst>
              <a:ext uri="{FF2B5EF4-FFF2-40B4-BE49-F238E27FC236}">
                <a16:creationId xmlns:a16="http://schemas.microsoft.com/office/drawing/2014/main" id="{0A40A265-51D4-46D6-931E-68D2C265259A}"/>
              </a:ext>
            </a:extLst>
          </p:cNvPr>
          <p:cNvSpPr>
            <a:spLocks noGrp="1"/>
          </p:cNvSpPr>
          <p:nvPr>
            <p:ph type="body" sz="quarter" idx="10"/>
          </p:nvPr>
        </p:nvSpPr>
        <p:spPr>
          <a:xfrm>
            <a:off x="705238" y="1309552"/>
            <a:ext cx="11018520" cy="2806922"/>
          </a:xfrm>
        </p:spPr>
        <p:txBody>
          <a:bodyPr/>
          <a:lstStyle/>
          <a:p>
            <a:pPr marL="457200" indent="-457200">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In </a:t>
            </a:r>
            <a:r>
              <a:rPr lang="en-US" sz="2400" b="1" dirty="0">
                <a:solidFill>
                  <a:srgbClr val="000000"/>
                </a:solidFill>
                <a:latin typeface="Segoe UI Light" panose="020B0502040204020203" pitchFamily="34" charset="0"/>
                <a:cs typeface="Segoe UI Light" panose="020B0502040204020203" pitchFamily="34" charset="0"/>
              </a:rPr>
              <a:t>Do you want to install a new replication appliance?</a:t>
            </a:r>
            <a:r>
              <a:rPr lang="en-US" sz="2400" dirty="0">
                <a:solidFill>
                  <a:srgbClr val="000000"/>
                </a:solidFill>
                <a:latin typeface="Segoe UI Light" panose="020B0502040204020203" pitchFamily="34" charset="0"/>
                <a:cs typeface="Segoe UI Light" panose="020B0502040204020203" pitchFamily="34" charset="0"/>
              </a:rPr>
              <a:t>, select </a:t>
            </a:r>
            <a:r>
              <a:rPr lang="en-US" sz="2400" b="1" dirty="0">
                <a:solidFill>
                  <a:srgbClr val="000000"/>
                </a:solidFill>
                <a:latin typeface="Segoe UI Light" panose="020B0502040204020203" pitchFamily="34" charset="0"/>
                <a:cs typeface="Segoe UI Light" panose="020B0502040204020203" pitchFamily="34" charset="0"/>
              </a:rPr>
              <a:t>Install a replication appliance</a:t>
            </a:r>
            <a:r>
              <a:rPr lang="en-US" sz="2400" dirty="0">
                <a:solidFill>
                  <a:srgbClr val="000000"/>
                </a:solidFill>
                <a:latin typeface="Segoe UI Light" panose="020B0502040204020203" pitchFamily="34" charset="0"/>
                <a:cs typeface="Segoe UI Light" panose="020B0502040204020203" pitchFamily="34" charset="0"/>
              </a:rPr>
              <a:t>.</a:t>
            </a:r>
          </a:p>
          <a:p>
            <a:pPr marL="457200" indent="-457200">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Click </a:t>
            </a:r>
            <a:r>
              <a:rPr lang="en-US" sz="2400" b="1" dirty="0">
                <a:solidFill>
                  <a:srgbClr val="000000"/>
                </a:solidFill>
                <a:latin typeface="Segoe UI Light" panose="020B0502040204020203" pitchFamily="34" charset="0"/>
                <a:cs typeface="Segoe UI Light" panose="020B0502040204020203" pitchFamily="34" charset="0"/>
              </a:rPr>
              <a:t>Download</a:t>
            </a:r>
            <a:r>
              <a:rPr lang="en-US" sz="2400" dirty="0">
                <a:solidFill>
                  <a:srgbClr val="000000"/>
                </a:solidFill>
                <a:latin typeface="Segoe UI Light" panose="020B0502040204020203" pitchFamily="34" charset="0"/>
                <a:cs typeface="Segoe UI Light" panose="020B0502040204020203" pitchFamily="34" charset="0"/>
              </a:rPr>
              <a:t>, to download the replication appliance. This downloads an OVF template that you use to create a new VMware VM that runs the appliance.</a:t>
            </a:r>
          </a:p>
          <a:p>
            <a:pPr marL="457200" indent="-457200">
              <a:buFont typeface="+mj-lt"/>
              <a:buAutoNum type="arabicPeriod"/>
            </a:pPr>
            <a:r>
              <a:rPr lang="en-US" sz="2400" dirty="0">
                <a:solidFill>
                  <a:srgbClr val="000000"/>
                </a:solidFill>
                <a:latin typeface="Segoe UI Light" panose="020B0502040204020203" pitchFamily="34" charset="0"/>
                <a:cs typeface="Segoe UI Light" panose="020B0502040204020203" pitchFamily="34" charset="0"/>
              </a:rPr>
              <a:t>Note the name of the resource group and the Recovery Services vault. You need these during appliance deployment.</a:t>
            </a:r>
          </a:p>
          <a:p>
            <a:pPr marL="457200" indent="-457200">
              <a:buFont typeface="+mj-lt"/>
              <a:buAutoNum type="arabicPeriod"/>
            </a:pPr>
            <a:endParaRPr lang="en-US" sz="2400"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110662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8551-2EB7-4C01-9941-2FCB599F7B0F}"/>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Import Appliance to VMware</a:t>
            </a:r>
          </a:p>
        </p:txBody>
      </p:sp>
      <p:pic>
        <p:nvPicPr>
          <p:cNvPr id="4" name="Picture 3" descr="Screenshot of the vSphere client console. The File menu is showing with the Deploy OVF template command highlighted with a red border (in preparation for importing the appliance template into the VMware environment.">
            <a:extLst>
              <a:ext uri="{FF2B5EF4-FFF2-40B4-BE49-F238E27FC236}">
                <a16:creationId xmlns:a16="http://schemas.microsoft.com/office/drawing/2014/main" id="{68960DBD-FD10-4FD7-8331-3EDD90A30996}"/>
              </a:ext>
            </a:extLst>
          </p:cNvPr>
          <p:cNvPicPr>
            <a:picLocks noChangeAspect="1"/>
          </p:cNvPicPr>
          <p:nvPr/>
        </p:nvPicPr>
        <p:blipFill>
          <a:blip r:embed="rId3"/>
          <a:stretch>
            <a:fillRect/>
          </a:stretch>
        </p:blipFill>
        <p:spPr>
          <a:xfrm>
            <a:off x="4775414" y="1847850"/>
            <a:ext cx="7030043" cy="4250723"/>
          </a:xfrm>
          <a:prstGeom prst="rect">
            <a:avLst/>
          </a:prstGeom>
          <a:ln w="3175">
            <a:solidFill>
              <a:schemeClr val="tx1"/>
            </a:solidFill>
          </a:ln>
        </p:spPr>
      </p:pic>
      <p:sp>
        <p:nvSpPr>
          <p:cNvPr id="3" name="Text Placeholder 2">
            <a:extLst>
              <a:ext uri="{FF2B5EF4-FFF2-40B4-BE49-F238E27FC236}">
                <a16:creationId xmlns:a16="http://schemas.microsoft.com/office/drawing/2014/main" id="{9D3976E2-B780-4B48-8524-DE4E0DB559E1}"/>
              </a:ext>
            </a:extLst>
          </p:cNvPr>
          <p:cNvSpPr>
            <a:spLocks noGrp="1"/>
          </p:cNvSpPr>
          <p:nvPr>
            <p:ph type="body" sz="quarter" idx="10"/>
          </p:nvPr>
        </p:nvSpPr>
        <p:spPr>
          <a:xfrm>
            <a:off x="584200" y="1435497"/>
            <a:ext cx="4064000" cy="2215991"/>
          </a:xfrm>
        </p:spPr>
        <p:txBody>
          <a:bodyPr/>
          <a:lstStyle/>
          <a:p>
            <a:pPr marL="0" indent="0">
              <a:buNone/>
            </a:pPr>
            <a:r>
              <a:rPr lang="en-US" sz="2400" dirty="0">
                <a:latin typeface="Segoe UI Light" panose="020B0502040204020203" pitchFamily="34" charset="0"/>
                <a:cs typeface="Segoe UI Light" panose="020B0502040204020203" pitchFamily="34" charset="0"/>
              </a:rPr>
              <a:t>After downloading the OVF template, import it into VMware to create the replication application on a VMware VM running Windows Server 2016</a:t>
            </a:r>
          </a:p>
        </p:txBody>
      </p:sp>
    </p:spTree>
    <p:extLst>
      <p:ext uri="{BB962C8B-B14F-4D97-AF65-F5344CB8AC3E}">
        <p14:creationId xmlns:p14="http://schemas.microsoft.com/office/powerpoint/2010/main" val="34164125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3061-EF90-439A-A34A-C0B50B232229}"/>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Appliance Setup and Registration</a:t>
            </a:r>
          </a:p>
        </p:txBody>
      </p:sp>
      <p:sp>
        <p:nvSpPr>
          <p:cNvPr id="3" name="Text Placeholder 2">
            <a:extLst>
              <a:ext uri="{FF2B5EF4-FFF2-40B4-BE49-F238E27FC236}">
                <a16:creationId xmlns:a16="http://schemas.microsoft.com/office/drawing/2014/main" id="{0AECB561-C5FF-4E2B-B406-E8D8DDB2AAFA}"/>
              </a:ext>
            </a:extLst>
          </p:cNvPr>
          <p:cNvSpPr>
            <a:spLocks noGrp="1"/>
          </p:cNvSpPr>
          <p:nvPr>
            <p:ph type="body" sz="quarter" idx="10"/>
          </p:nvPr>
        </p:nvSpPr>
        <p:spPr>
          <a:xfrm>
            <a:off x="584200" y="1339245"/>
            <a:ext cx="11018520" cy="6192464"/>
          </a:xfrm>
        </p:spPr>
        <p:txBody>
          <a:bodyPr/>
          <a:lstStyle/>
          <a:p>
            <a:pPr marL="0" indent="0">
              <a:buNone/>
            </a:pPr>
            <a:r>
              <a:rPr lang="en-US" dirty="0">
                <a:latin typeface="Segoe UI Light" panose="020B0502040204020203" pitchFamily="34" charset="0"/>
                <a:cs typeface="Segoe UI Light" panose="020B0502040204020203" pitchFamily="34" charset="0"/>
              </a:rPr>
              <a:t>Replication appliance setup</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From the VMWare vSphere Client console, turn on the VM </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VM boots up into Windows Server 2016 installation experience</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After installation completes sign in as administrator</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After appliance connects to Azure, Configuration Server Management Wizard starts automatically</a:t>
            </a:r>
          </a:p>
          <a:p>
            <a:pPr marL="0" indent="0">
              <a:buNone/>
            </a:pPr>
            <a:r>
              <a:rPr lang="en-US" dirty="0">
                <a:latin typeface="Segoe UI Light" panose="020B0502040204020203" pitchFamily="34" charset="0"/>
                <a:cs typeface="Segoe UI Light" panose="020B0502040204020203" pitchFamily="34" charset="0"/>
              </a:rPr>
              <a:t>Register the replication appliance</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Set up connectivity</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Supply subscription, resource groups, and vault details</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Install third-party software and the VMware PowerCLI</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Configure vCenter Server/vSphere ESXi server</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Configure virtual machine credentials</a:t>
            </a:r>
          </a:p>
          <a:p>
            <a:pPr marL="685800" lvl="1" indent="-457200">
              <a:buFont typeface="Arial" panose="020B0604020202020204" pitchFamily="34" charset="0"/>
              <a:buChar char="•"/>
            </a:pPr>
            <a:endParaRPr lang="en-US" sz="2400" dirty="0">
              <a:solidFill>
                <a:schemeClr val="tx1"/>
              </a:solidFill>
              <a:latin typeface="Segoe UI Light" panose="020B0502040204020203" pitchFamily="34" charset="0"/>
              <a:cs typeface="Segoe UI Light" panose="020B0502040204020203" pitchFamily="34" charset="0"/>
            </a:endParaRPr>
          </a:p>
          <a:p>
            <a:pPr marL="685800" lvl="1" indent="-457200">
              <a:buFont typeface="Arial" panose="020B0604020202020204" pitchFamily="34" charset="0"/>
              <a:buChar char="•"/>
            </a:pPr>
            <a:endParaRPr lang="en-US" sz="2400"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776270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8BD6-D378-46AE-8633-A44C91D58ED8}"/>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Replicate VMs</a:t>
            </a: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1DC06D2D-77AF-4569-8178-6019AB2801EB}"/>
              </a:ext>
            </a:extLst>
          </p:cNvPr>
          <p:cNvSpPr>
            <a:spLocks noGrp="1"/>
          </p:cNvSpPr>
          <p:nvPr>
            <p:ph type="body" sz="quarter" idx="10"/>
          </p:nvPr>
        </p:nvSpPr>
        <p:spPr>
          <a:xfrm>
            <a:off x="586740" y="1127721"/>
            <a:ext cx="11018520" cy="861774"/>
          </a:xfrm>
        </p:spPr>
        <p:txBody>
          <a:bodyPr/>
          <a:lstStyle/>
          <a:p>
            <a:pPr marL="0" indent="0">
              <a:buNone/>
            </a:pPr>
            <a:r>
              <a:rPr lang="en-US" dirty="0">
                <a:latin typeface="Segoe UI Light" panose="020B0502040204020203" pitchFamily="34" charset="0"/>
                <a:cs typeface="Segoe UI Light" panose="020B0502040204020203" pitchFamily="34" charset="0"/>
              </a:rPr>
              <a:t>In the Azure Migrate project &gt; </a:t>
            </a:r>
            <a:r>
              <a:rPr lang="en-US" b="1" dirty="0">
                <a:latin typeface="Segoe UI Light" panose="020B0502040204020203" pitchFamily="34" charset="0"/>
                <a:cs typeface="Segoe UI Light" panose="020B0502040204020203" pitchFamily="34" charset="0"/>
              </a:rPr>
              <a:t>Servers</a:t>
            </a:r>
            <a:r>
              <a:rPr lang="en-US" dirty="0">
                <a:latin typeface="Segoe UI Light" panose="020B0502040204020203" pitchFamily="34" charset="0"/>
                <a:cs typeface="Segoe UI Light" panose="020B0502040204020203" pitchFamily="34" charset="0"/>
              </a:rPr>
              <a:t>, </a:t>
            </a:r>
            <a:r>
              <a:rPr lang="en-US" b="1" dirty="0">
                <a:latin typeface="Segoe UI Light" panose="020B0502040204020203" pitchFamily="34" charset="0"/>
                <a:cs typeface="Segoe UI Light" panose="020B0502040204020203" pitchFamily="34" charset="0"/>
              </a:rPr>
              <a:t>Azure Migrate: Server Migration</a:t>
            </a:r>
            <a:r>
              <a:rPr lang="en-US" dirty="0">
                <a:latin typeface="Segoe UI Light" panose="020B0502040204020203" pitchFamily="34" charset="0"/>
                <a:cs typeface="Segoe UI Light" panose="020B0502040204020203" pitchFamily="34" charset="0"/>
              </a:rPr>
              <a:t>, click </a:t>
            </a:r>
            <a:r>
              <a:rPr lang="en-US" b="1" dirty="0">
                <a:latin typeface="Segoe UI Light" panose="020B0502040204020203" pitchFamily="34" charset="0"/>
                <a:cs typeface="Segoe UI Light" panose="020B0502040204020203" pitchFamily="34" charset="0"/>
              </a:rPr>
              <a:t>Replicate</a:t>
            </a:r>
            <a:endParaRPr lang="en-US" dirty="0">
              <a:latin typeface="Segoe UI Light" panose="020B0502040204020203" pitchFamily="34" charset="0"/>
              <a:cs typeface="Segoe UI Light" panose="020B0502040204020203" pitchFamily="34" charset="0"/>
            </a:endParaRPr>
          </a:p>
        </p:txBody>
      </p:sp>
      <p:pic>
        <p:nvPicPr>
          <p:cNvPr id="4" name="Picture 3" descr="Screenshot of the Azure Migrate - Servers blade, showing the Assessment Tools and Migration Tools. Under Migration tools, the Replicate is highlighted with a red border. ">
            <a:extLst>
              <a:ext uri="{FF2B5EF4-FFF2-40B4-BE49-F238E27FC236}">
                <a16:creationId xmlns:a16="http://schemas.microsoft.com/office/drawing/2014/main" id="{2C69C898-C94F-4770-8ECD-C8390E1CB8B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096747" y="1647508"/>
            <a:ext cx="4971239" cy="4944936"/>
          </a:xfrm>
          <a:prstGeom prst="rect">
            <a:avLst/>
          </a:prstGeom>
          <a:ln w="3175">
            <a:solidFill>
              <a:schemeClr val="tx1"/>
            </a:solidFill>
          </a:ln>
        </p:spPr>
      </p:pic>
    </p:spTree>
    <p:extLst>
      <p:ext uri="{BB962C8B-B14F-4D97-AF65-F5344CB8AC3E}">
        <p14:creationId xmlns:p14="http://schemas.microsoft.com/office/powerpoint/2010/main" val="18741943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29A747-9769-49C4-8BB3-8B6EB23FEBCC}"/>
              </a:ext>
            </a:extLst>
          </p:cNvPr>
          <p:cNvSpPr>
            <a:spLocks noGrp="1"/>
          </p:cNvSpPr>
          <p:nvPr>
            <p:ph type="body" sz="quarter" idx="10"/>
          </p:nvPr>
        </p:nvSpPr>
        <p:spPr>
          <a:xfrm>
            <a:off x="586740" y="319391"/>
            <a:ext cx="11018520" cy="1895904"/>
          </a:xfrm>
        </p:spPr>
        <p:txBody>
          <a:bodyPr/>
          <a:lstStyle/>
          <a:p>
            <a:pPr marL="0" indent="0">
              <a:buNone/>
            </a:pPr>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Replicate, &gt; Source settings &gt; Are your machines virtualized?</a:t>
            </a:r>
            <a:r>
              <a:rPr lang="en-US" dirty="0">
                <a:latin typeface="Segoe UI Light" panose="020B0502040204020203" pitchFamily="34" charset="0"/>
                <a:cs typeface="Segoe UI Light" panose="020B0502040204020203" pitchFamily="34" charset="0"/>
              </a:rPr>
              <a:t>, select </a:t>
            </a:r>
            <a:r>
              <a:rPr lang="en-US" b="1" dirty="0">
                <a:latin typeface="Segoe UI Light" panose="020B0502040204020203" pitchFamily="34" charset="0"/>
                <a:cs typeface="Segoe UI Light" panose="020B0502040204020203" pitchFamily="34" charset="0"/>
              </a:rPr>
              <a:t>Yes, with VMware vSphere</a:t>
            </a:r>
          </a:p>
          <a:p>
            <a:pPr marL="0" indent="0">
              <a:buNone/>
            </a:pPr>
            <a:endParaRPr lang="en-US" dirty="0">
              <a:solidFill>
                <a:srgbClr val="000000"/>
              </a:solidFill>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pic>
        <p:nvPicPr>
          <p:cNvPr id="2" name="Picture 1" descr="Screenshot of the Virtual machines options in the Replicate blade under Source settings. Settings shown are: Are your machines virtualized, On-premises appliance, vCenter server/vSphere host name, Process server, and guest credentials.">
            <a:extLst>
              <a:ext uri="{FF2B5EF4-FFF2-40B4-BE49-F238E27FC236}">
                <a16:creationId xmlns:a16="http://schemas.microsoft.com/office/drawing/2014/main" id="{CA1A7CB6-4A2C-4095-8105-BD5AF2AF31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26539" y="1463040"/>
            <a:ext cx="9305883" cy="5158696"/>
          </a:xfrm>
          <a:prstGeom prst="rect">
            <a:avLst/>
          </a:prstGeom>
          <a:ln w="3175">
            <a:solidFill>
              <a:schemeClr val="tx1"/>
            </a:solidFill>
          </a:ln>
        </p:spPr>
      </p:pic>
    </p:spTree>
    <p:extLst>
      <p:ext uri="{BB962C8B-B14F-4D97-AF65-F5344CB8AC3E}">
        <p14:creationId xmlns:p14="http://schemas.microsoft.com/office/powerpoint/2010/main" val="11905289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5A8F0E-F4A3-42E8-8618-53660A409C71}"/>
              </a:ext>
            </a:extLst>
          </p:cNvPr>
          <p:cNvSpPr>
            <a:spLocks noGrp="1"/>
          </p:cNvSpPr>
          <p:nvPr>
            <p:ph type="body" sz="quarter" idx="10"/>
          </p:nvPr>
        </p:nvSpPr>
        <p:spPr>
          <a:xfrm>
            <a:off x="449729" y="581710"/>
            <a:ext cx="11018520" cy="947952"/>
          </a:xfrm>
        </p:spPr>
        <p:txBody>
          <a:bodyPr/>
          <a:lstStyle/>
          <a:p>
            <a:pPr marL="0" indent="0">
              <a:buNone/>
            </a:pPr>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Virtual machines</a:t>
            </a:r>
            <a:r>
              <a:rPr lang="en-US" dirty="0">
                <a:latin typeface="Segoe UI Light" panose="020B0502040204020203" pitchFamily="34" charset="0"/>
                <a:cs typeface="Segoe UI Light" panose="020B0502040204020203" pitchFamily="34" charset="0"/>
              </a:rPr>
              <a:t>, select the machines you want to replicate.</a:t>
            </a:r>
          </a:p>
          <a:p>
            <a:endParaRPr lang="en-US" dirty="0">
              <a:latin typeface="Segoe UI Light" panose="020B0502040204020203" pitchFamily="34" charset="0"/>
              <a:cs typeface="Segoe UI Light" panose="020B0502040204020203" pitchFamily="34" charset="0"/>
            </a:endParaRPr>
          </a:p>
        </p:txBody>
      </p:sp>
      <p:pic>
        <p:nvPicPr>
          <p:cNvPr id="4" name="Picture 3" descr="Screenshot of the Virtual machines options in the Replicate blade. Under the Select the virtual machines to be migrate, there is a question asking if you want to import migration settings from an assessment? The two options in the dropdown shown are 1), Yes, apply migration settings from an Azure Migrate assessment, and 2), No, I'll specify the migration settings manually.">
            <a:extLst>
              <a:ext uri="{FF2B5EF4-FFF2-40B4-BE49-F238E27FC236}">
                <a16:creationId xmlns:a16="http://schemas.microsoft.com/office/drawing/2014/main" id="{C20E07E6-8ED8-4D6A-AAC1-993AE60F075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98325" y="1837484"/>
            <a:ext cx="10573139" cy="3648916"/>
          </a:xfrm>
          <a:prstGeom prst="rect">
            <a:avLst/>
          </a:prstGeom>
          <a:ln w="3175">
            <a:solidFill>
              <a:schemeClr val="tx1"/>
            </a:solidFill>
          </a:ln>
        </p:spPr>
      </p:pic>
    </p:spTree>
    <p:extLst>
      <p:ext uri="{BB962C8B-B14F-4D97-AF65-F5344CB8AC3E}">
        <p14:creationId xmlns:p14="http://schemas.microsoft.com/office/powerpoint/2010/main" val="42124060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5925-88F5-4167-9592-4012230B0554}"/>
              </a:ext>
            </a:extLst>
          </p:cNvPr>
          <p:cNvSpPr>
            <a:spLocks noGrp="1"/>
          </p:cNvSpPr>
          <p:nvPr>
            <p:ph type="title"/>
          </p:nvPr>
        </p:nvSpPr>
        <p:spPr>
          <a:xfrm>
            <a:off x="588263" y="457200"/>
            <a:ext cx="11018520" cy="1723549"/>
          </a:xfrm>
        </p:spPr>
        <p:txBody>
          <a:bodyPr/>
          <a:lstStyle/>
          <a:p>
            <a:pPr>
              <a:spcBef>
                <a:spcPct val="20000"/>
              </a:spcBef>
              <a:buSzPct val="90000"/>
            </a:pPr>
            <a:r>
              <a:rPr lang="en-US" sz="2800" spc="0" dirty="0">
                <a:latin typeface="Segoe UI Light" panose="020B0502040204020203" pitchFamily="34" charset="0"/>
                <a:cs typeface="Segoe UI Light" panose="020B0502040204020203" pitchFamily="34" charset="0"/>
              </a:rPr>
              <a:t>In </a:t>
            </a:r>
            <a:r>
              <a:rPr lang="en-US" sz="2800" b="1" spc="0" dirty="0">
                <a:latin typeface="Segoe UI Light" panose="020B0502040204020203" pitchFamily="34" charset="0"/>
                <a:cs typeface="Segoe UI Light" panose="020B0502040204020203" pitchFamily="34" charset="0"/>
              </a:rPr>
              <a:t>Virtual machines</a:t>
            </a:r>
            <a:r>
              <a:rPr lang="en-US" sz="2800" spc="0" dirty="0">
                <a:latin typeface="Segoe UI Light" panose="020B0502040204020203" pitchFamily="34" charset="0"/>
                <a:cs typeface="Segoe UI Light" panose="020B0502040204020203" pitchFamily="34" charset="0"/>
              </a:rPr>
              <a:t>, search for VMs as needed, and check each VM you want to migrate.</a:t>
            </a:r>
            <a:br>
              <a:rPr lang="en-US" sz="2800" spc="0" dirty="0">
                <a:latin typeface="Segoe UI Light" panose="020B0502040204020203" pitchFamily="34" charset="0"/>
                <a:cs typeface="Segoe UI Light" panose="020B0502040204020203" pitchFamily="34" charset="0"/>
              </a:rPr>
            </a:br>
            <a:br>
              <a:rPr lang="en-US" sz="2800" spc="0" dirty="0">
                <a:latin typeface="Segoe UI Light" panose="020B0502040204020203" pitchFamily="34" charset="0"/>
                <a:cs typeface="Segoe UI Light" panose="020B0502040204020203" pitchFamily="34" charset="0"/>
              </a:rPr>
            </a:br>
            <a:r>
              <a:rPr lang="en-US" sz="2800" spc="0" dirty="0">
                <a:latin typeface="Segoe UI Light" panose="020B0502040204020203" pitchFamily="34" charset="0"/>
                <a:cs typeface="Segoe UI Light" panose="020B0502040204020203" pitchFamily="34" charset="0"/>
              </a:rPr>
              <a:t>Then click </a:t>
            </a:r>
            <a:r>
              <a:rPr lang="en-US" sz="2800" b="1" spc="0" dirty="0">
                <a:latin typeface="Segoe UI Light" panose="020B0502040204020203" pitchFamily="34" charset="0"/>
                <a:cs typeface="Segoe UI Light" panose="020B0502040204020203" pitchFamily="34" charset="0"/>
              </a:rPr>
              <a:t>Next: Target settings</a:t>
            </a:r>
            <a:r>
              <a:rPr lang="en-US" sz="2800" spc="0" dirty="0">
                <a:latin typeface="Segoe UI Light" panose="020B0502040204020203" pitchFamily="34" charset="0"/>
                <a:cs typeface="Segoe UI Light" panose="020B0502040204020203" pitchFamily="34" charset="0"/>
              </a:rPr>
              <a:t>.</a:t>
            </a:r>
          </a:p>
        </p:txBody>
      </p:sp>
      <p:pic>
        <p:nvPicPr>
          <p:cNvPr id="5" name="Picture 4" descr="Screenshot of the Virtual machines options in the Replicate blade. Under Virtual machines option there is  list box to filter VMs and the selection shows the list of selected VMs with NAME, IP ADDRESS, OPERATING SYSTEM, and BOOT TYPE shown.">
            <a:extLst>
              <a:ext uri="{FF2B5EF4-FFF2-40B4-BE49-F238E27FC236}">
                <a16:creationId xmlns:a16="http://schemas.microsoft.com/office/drawing/2014/main" id="{72B276AE-17F8-4D8E-852D-623C96FF656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575300" y="1219953"/>
            <a:ext cx="6338047" cy="4990347"/>
          </a:xfrm>
          <a:prstGeom prst="rect">
            <a:avLst/>
          </a:prstGeom>
          <a:ln w="3175">
            <a:solidFill>
              <a:schemeClr val="tx1"/>
            </a:solidFill>
          </a:ln>
        </p:spPr>
      </p:pic>
    </p:spTree>
    <p:extLst>
      <p:ext uri="{BB962C8B-B14F-4D97-AF65-F5344CB8AC3E}">
        <p14:creationId xmlns:p14="http://schemas.microsoft.com/office/powerpoint/2010/main" val="11673177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928A-80E4-49A4-91AB-B9E7DD963884}"/>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Target Settings</a:t>
            </a:r>
          </a:p>
        </p:txBody>
      </p:sp>
      <p:pic>
        <p:nvPicPr>
          <p:cNvPr id="5" name="Picture 4" descr="Screenshot of the Target settings options in the Replicate blade. Shown are options for target properties, including Region, Subscription, Resource group, Virtual network, Subnet, and Azure Hybrid Benefit.">
            <a:extLst>
              <a:ext uri="{FF2B5EF4-FFF2-40B4-BE49-F238E27FC236}">
                <a16:creationId xmlns:a16="http://schemas.microsoft.com/office/drawing/2014/main" id="{89C0AC96-4677-4753-882C-F7202814286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24087" y="1242452"/>
            <a:ext cx="8569396" cy="5196448"/>
          </a:xfrm>
          <a:prstGeom prst="rect">
            <a:avLst/>
          </a:prstGeom>
          <a:ln w="3175">
            <a:solidFill>
              <a:schemeClr val="tx1"/>
            </a:solidFill>
          </a:ln>
        </p:spPr>
      </p:pic>
    </p:spTree>
    <p:extLst>
      <p:ext uri="{BB962C8B-B14F-4D97-AF65-F5344CB8AC3E}">
        <p14:creationId xmlns:p14="http://schemas.microsoft.com/office/powerpoint/2010/main" val="12896560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D9E3-E1A8-4056-BC93-FF0C76518DCB}"/>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Compute Settings</a:t>
            </a:r>
          </a:p>
        </p:txBody>
      </p:sp>
      <p:pic>
        <p:nvPicPr>
          <p:cNvPr id="4" name="Picture 3" descr="Screenshot of the Compute settings options in the Replicate blade. Shown are options for Azure VM size and OS disk for the selected machines that are being migrated.">
            <a:extLst>
              <a:ext uri="{FF2B5EF4-FFF2-40B4-BE49-F238E27FC236}">
                <a16:creationId xmlns:a16="http://schemas.microsoft.com/office/drawing/2014/main" id="{C09936A6-B884-40DC-9B27-2BDBE662C7B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1509" y="1581508"/>
            <a:ext cx="11052483" cy="3792747"/>
          </a:xfrm>
          <a:prstGeom prst="rect">
            <a:avLst/>
          </a:prstGeom>
          <a:ln w="3175">
            <a:solidFill>
              <a:schemeClr val="tx1"/>
            </a:solidFill>
          </a:ln>
        </p:spPr>
      </p:pic>
    </p:spTree>
    <p:extLst>
      <p:ext uri="{BB962C8B-B14F-4D97-AF65-F5344CB8AC3E}">
        <p14:creationId xmlns:p14="http://schemas.microsoft.com/office/powerpoint/2010/main" val="139395371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255B-D0BF-4E4D-AC2B-0A5B49D7C689}"/>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Disk Settings</a:t>
            </a:r>
          </a:p>
        </p:txBody>
      </p:sp>
      <p:pic>
        <p:nvPicPr>
          <p:cNvPr id="4" name="Picture 3" descr="Screenshot of the Disk settings options in the Replicate blade. Shown are options for names of managed disks and disk size (GB). You can optionally choose to exclude certain disks from replication by deselecting the All selected option from the DISKS TO REPLICATE dropdown and selecting only those disks you want to replicate.">
            <a:extLst>
              <a:ext uri="{FF2B5EF4-FFF2-40B4-BE49-F238E27FC236}">
                <a16:creationId xmlns:a16="http://schemas.microsoft.com/office/drawing/2014/main" id="{AF96AE55-07D4-4F9C-8AB8-D0266F7388C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59489" y="1484179"/>
            <a:ext cx="10847294" cy="3889642"/>
          </a:xfrm>
          <a:prstGeom prst="rect">
            <a:avLst/>
          </a:prstGeom>
          <a:ln w="3175">
            <a:solidFill>
              <a:schemeClr val="tx1"/>
            </a:solidFill>
          </a:ln>
        </p:spPr>
      </p:pic>
    </p:spTree>
    <p:extLst>
      <p:ext uri="{BB962C8B-B14F-4D97-AF65-F5344CB8AC3E}">
        <p14:creationId xmlns:p14="http://schemas.microsoft.com/office/powerpoint/2010/main" val="7949169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9753-B746-46C1-98E4-0CC667810432}"/>
              </a:ext>
            </a:extLst>
          </p:cNvPr>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Overview of Azure Migrate Server Migration</a:t>
            </a:r>
            <a:endParaRPr lang="en-US" dirty="0">
              <a:latin typeface="Segoe UI Light" panose="020B0502040204020203" pitchFamily="34" charset="0"/>
              <a:cs typeface="Segoe UI Light" panose="020B0502040204020203" pitchFamily="34" charset="0"/>
            </a:endParaRPr>
          </a:p>
        </p:txBody>
      </p:sp>
      <p:sp>
        <p:nvSpPr>
          <p:cNvPr id="3" name="Text Placeholder 2">
            <a:extLst>
              <a:ext uri="{FF2B5EF4-FFF2-40B4-BE49-F238E27FC236}">
                <a16:creationId xmlns:a16="http://schemas.microsoft.com/office/drawing/2014/main" id="{EBA0CF4B-E625-407F-95D6-9EBA082145F8}"/>
              </a:ext>
            </a:extLst>
          </p:cNvPr>
          <p:cNvSpPr>
            <a:spLocks noGrp="1"/>
          </p:cNvSpPr>
          <p:nvPr>
            <p:ph type="body" sz="quarter" idx="10"/>
          </p:nvPr>
        </p:nvSpPr>
        <p:spPr>
          <a:xfrm>
            <a:off x="586740" y="3511622"/>
            <a:ext cx="11018520" cy="2326791"/>
          </a:xfrm>
        </p:spPr>
        <p:txBody>
          <a:bodyPr/>
          <a:lstStyle/>
          <a:p>
            <a:r>
              <a:rPr lang="en-US" dirty="0">
                <a:latin typeface="Segoe UI Light" panose="020B0502040204020203" pitchFamily="34" charset="0"/>
                <a:cs typeface="Segoe UI Light" panose="020B0502040204020203" pitchFamily="34" charset="0"/>
              </a:rPr>
              <a:t>Helps you to migrate on-premises VMware VMs, Hyper-V VMs, physical servers, other virtualized machines, and private/public cloud instances to Azure</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pic>
        <p:nvPicPr>
          <p:cNvPr id="7" name="Picture 6" descr="Flowchart showing the phases that organizations should incorporate when planning a migration: assess, migrate, optimize, and secure &amp; manage. Migrate is highlighted. ">
            <a:extLst>
              <a:ext uri="{FF2B5EF4-FFF2-40B4-BE49-F238E27FC236}">
                <a16:creationId xmlns:a16="http://schemas.microsoft.com/office/drawing/2014/main" id="{8DA25587-EBD1-4374-B475-8D08600297BD}"/>
              </a:ext>
            </a:extLst>
          </p:cNvPr>
          <p:cNvPicPr>
            <a:picLocks noChangeAspect="1"/>
          </p:cNvPicPr>
          <p:nvPr/>
        </p:nvPicPr>
        <p:blipFill>
          <a:blip r:embed="rId3"/>
          <a:stretch>
            <a:fillRect/>
          </a:stretch>
        </p:blipFill>
        <p:spPr>
          <a:xfrm>
            <a:off x="943612" y="1573586"/>
            <a:ext cx="10114286" cy="1180952"/>
          </a:xfrm>
          <a:prstGeom prst="rect">
            <a:avLst/>
          </a:prstGeom>
        </p:spPr>
      </p:pic>
      <p:sp>
        <p:nvSpPr>
          <p:cNvPr id="6" name="Rectangle 5" descr="Flowchart showing the phases that organizations should incorporate when planning a migration: assess, migrate, optimize, and secure &amp; manage. Migrate is highlighted. ">
            <a:extLst>
              <a:ext uri="{FF2B5EF4-FFF2-40B4-BE49-F238E27FC236}">
                <a16:creationId xmlns:a16="http://schemas.microsoft.com/office/drawing/2014/main" id="{A8FCA261-E3D4-442F-BA8D-C29F3630B4F5}"/>
              </a:ext>
            </a:extLst>
          </p:cNvPr>
          <p:cNvSpPr/>
          <p:nvPr/>
        </p:nvSpPr>
        <p:spPr bwMode="auto">
          <a:xfrm>
            <a:off x="3155324" y="1573587"/>
            <a:ext cx="2675461" cy="734500"/>
          </a:xfrm>
          <a:prstGeom prst="rect">
            <a:avLst/>
          </a:prstGeom>
          <a:noFill/>
          <a:ln w="444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8661592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BBE6-64A9-4D41-8947-80CB0811E054}"/>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Tracking and Monitoring Replication</a:t>
            </a:r>
          </a:p>
        </p:txBody>
      </p:sp>
      <p:sp>
        <p:nvSpPr>
          <p:cNvPr id="3" name="Text Placeholder 2">
            <a:extLst>
              <a:ext uri="{FF2B5EF4-FFF2-40B4-BE49-F238E27FC236}">
                <a16:creationId xmlns:a16="http://schemas.microsoft.com/office/drawing/2014/main" id="{E7CD813C-3F00-44A2-95FC-1929D6F7CFBA}"/>
              </a:ext>
            </a:extLst>
          </p:cNvPr>
          <p:cNvSpPr>
            <a:spLocks noGrp="1"/>
          </p:cNvSpPr>
          <p:nvPr>
            <p:ph type="body" sz="quarter" idx="10"/>
          </p:nvPr>
        </p:nvSpPr>
        <p:spPr>
          <a:xfrm>
            <a:off x="584200" y="1435496"/>
            <a:ext cx="4965700" cy="1723549"/>
          </a:xfrm>
        </p:spPr>
        <p:txBody>
          <a:bodyPr/>
          <a:lstStyle/>
          <a:p>
            <a:pPr marL="0" indent="0">
              <a:buNone/>
            </a:pPr>
            <a:r>
              <a:rPr lang="en-US" dirty="0">
                <a:latin typeface="Segoe UI Light" panose="020B0502040204020203" pitchFamily="34" charset="0"/>
                <a:cs typeface="Segoe UI Light" panose="020B0502040204020203" pitchFamily="34" charset="0"/>
              </a:rPr>
              <a:t>You can monitor replication status by clicking on </a:t>
            </a:r>
            <a:r>
              <a:rPr lang="en-US" b="1" dirty="0">
                <a:latin typeface="Segoe UI Light" panose="020B0502040204020203" pitchFamily="34" charset="0"/>
                <a:cs typeface="Segoe UI Light" panose="020B0502040204020203" pitchFamily="34" charset="0"/>
              </a:rPr>
              <a:t>Replicating servers</a:t>
            </a:r>
            <a:r>
              <a:rPr lang="en-US" dirty="0">
                <a:latin typeface="Segoe UI Light" panose="020B0502040204020203" pitchFamily="34" charset="0"/>
                <a:cs typeface="Segoe UI Light" panose="020B0502040204020203" pitchFamily="34" charset="0"/>
              </a:rPr>
              <a:t> in </a:t>
            </a:r>
            <a:r>
              <a:rPr lang="en-US" b="1" dirty="0">
                <a:latin typeface="Segoe UI Light" panose="020B0502040204020203" pitchFamily="34" charset="0"/>
                <a:cs typeface="Segoe UI Light" panose="020B0502040204020203" pitchFamily="34" charset="0"/>
              </a:rPr>
              <a:t>Azure Migrate: Server Migration</a:t>
            </a:r>
          </a:p>
        </p:txBody>
      </p:sp>
      <p:pic>
        <p:nvPicPr>
          <p:cNvPr id="5" name="Picture 4" descr="Screenshot of the Azure Migrate: Server Migration page in Migration tools. Overview and Replicating servers are both highlighted with a red border.">
            <a:extLst>
              <a:ext uri="{FF2B5EF4-FFF2-40B4-BE49-F238E27FC236}">
                <a16:creationId xmlns:a16="http://schemas.microsoft.com/office/drawing/2014/main" id="{C976D74F-6D5F-40AD-A895-F0D09C2E0B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98615" y="1816101"/>
            <a:ext cx="6047621" cy="4055828"/>
          </a:xfrm>
          <a:prstGeom prst="rect">
            <a:avLst/>
          </a:prstGeom>
          <a:ln w="3175">
            <a:solidFill>
              <a:schemeClr val="tx1"/>
            </a:solidFill>
          </a:ln>
        </p:spPr>
      </p:pic>
    </p:spTree>
    <p:extLst>
      <p:ext uri="{BB962C8B-B14F-4D97-AF65-F5344CB8AC3E}">
        <p14:creationId xmlns:p14="http://schemas.microsoft.com/office/powerpoint/2010/main" val="13250224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8E51-47B1-4BE9-8ADC-9E3E1914CB3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Test Migration</a:t>
            </a:r>
          </a:p>
        </p:txBody>
      </p:sp>
      <p:sp>
        <p:nvSpPr>
          <p:cNvPr id="3" name="Text Placeholder 2">
            <a:extLst>
              <a:ext uri="{FF2B5EF4-FFF2-40B4-BE49-F238E27FC236}">
                <a16:creationId xmlns:a16="http://schemas.microsoft.com/office/drawing/2014/main" id="{0A7C05D4-4B87-43FD-A118-875915C8DE5B}"/>
              </a:ext>
            </a:extLst>
          </p:cNvPr>
          <p:cNvSpPr>
            <a:spLocks noGrp="1"/>
          </p:cNvSpPr>
          <p:nvPr>
            <p:ph type="body" sz="quarter" idx="10"/>
          </p:nvPr>
        </p:nvSpPr>
        <p:spPr>
          <a:xfrm>
            <a:off x="586739" y="1274132"/>
            <a:ext cx="5054643" cy="1292662"/>
          </a:xfrm>
        </p:spPr>
        <p:txBody>
          <a:bodyPr/>
          <a:lstStyle/>
          <a:p>
            <a:pPr marL="0" indent="0">
              <a:buNone/>
            </a:pPr>
            <a:r>
              <a:rPr lang="en-US" dirty="0">
                <a:latin typeface="Segoe UI Light" panose="020B0502040204020203" pitchFamily="34" charset="0"/>
                <a:cs typeface="Segoe UI Light" panose="020B0502040204020203" pitchFamily="34" charset="0"/>
              </a:rPr>
              <a:t>In </a:t>
            </a:r>
            <a:r>
              <a:rPr lang="en-US" b="1" dirty="0">
                <a:latin typeface="Segoe UI Light" panose="020B0502040204020203" pitchFamily="34" charset="0"/>
                <a:cs typeface="Segoe UI Light" panose="020B0502040204020203" pitchFamily="34" charset="0"/>
              </a:rPr>
              <a:t>Migration goals &gt; Servers &gt; Azure Migrate: Server Migration</a:t>
            </a:r>
            <a:r>
              <a:rPr lang="en-US" dirty="0">
                <a:latin typeface="Segoe UI Light" panose="020B0502040204020203" pitchFamily="34" charset="0"/>
                <a:cs typeface="Segoe UI Light" panose="020B0502040204020203" pitchFamily="34" charset="0"/>
              </a:rPr>
              <a:t>, click </a:t>
            </a:r>
            <a:r>
              <a:rPr lang="en-US" b="1" dirty="0">
                <a:latin typeface="Segoe UI Light" panose="020B0502040204020203" pitchFamily="34" charset="0"/>
                <a:cs typeface="Segoe UI Light" panose="020B0502040204020203" pitchFamily="34" charset="0"/>
              </a:rPr>
              <a:t>Test migrated servers</a:t>
            </a:r>
            <a:r>
              <a:rPr lang="en-US" dirty="0">
                <a:latin typeface="Segoe UI Light" panose="020B0502040204020203" pitchFamily="34" charset="0"/>
                <a:cs typeface="Segoe UI Light" panose="020B0502040204020203" pitchFamily="34" charset="0"/>
              </a:rPr>
              <a:t>.</a:t>
            </a:r>
          </a:p>
        </p:txBody>
      </p:sp>
      <p:pic>
        <p:nvPicPr>
          <p:cNvPr id="4" name="Picture 3" descr="Screenshot of the Azure Migrate: Server Migration page with the Test migrated server option highlighted with a red border.">
            <a:extLst>
              <a:ext uri="{FF2B5EF4-FFF2-40B4-BE49-F238E27FC236}">
                <a16:creationId xmlns:a16="http://schemas.microsoft.com/office/drawing/2014/main" id="{DE811801-1DB7-404D-845B-8C429B85836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150975" y="1425846"/>
            <a:ext cx="5807196" cy="4539291"/>
          </a:xfrm>
          <a:prstGeom prst="rect">
            <a:avLst/>
          </a:prstGeom>
          <a:ln w="3175">
            <a:solidFill>
              <a:schemeClr val="tx1"/>
            </a:solidFill>
          </a:ln>
        </p:spPr>
      </p:pic>
    </p:spTree>
    <p:extLst>
      <p:ext uri="{BB962C8B-B14F-4D97-AF65-F5344CB8AC3E}">
        <p14:creationId xmlns:p14="http://schemas.microsoft.com/office/powerpoint/2010/main" val="39056851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5D2ABB-AAB1-4DA6-A952-979ED2FCBF00}"/>
              </a:ext>
            </a:extLst>
          </p:cNvPr>
          <p:cNvSpPr>
            <a:spLocks noGrp="1"/>
          </p:cNvSpPr>
          <p:nvPr>
            <p:ph type="body" sz="quarter" idx="10"/>
          </p:nvPr>
        </p:nvSpPr>
        <p:spPr>
          <a:xfrm>
            <a:off x="586740" y="722803"/>
            <a:ext cx="11018520" cy="430887"/>
          </a:xfrm>
        </p:spPr>
        <p:txBody>
          <a:bodyPr/>
          <a:lstStyle/>
          <a:p>
            <a:pPr marL="0" indent="0">
              <a:buNone/>
            </a:pPr>
            <a:r>
              <a:rPr lang="en-US" dirty="0">
                <a:latin typeface="Segoe UI Light" panose="020B0502040204020203" pitchFamily="34" charset="0"/>
                <a:cs typeface="Segoe UI Light" panose="020B0502040204020203" pitchFamily="34" charset="0"/>
              </a:rPr>
              <a:t>Right-click the VM to test, and click </a:t>
            </a:r>
            <a:r>
              <a:rPr lang="en-US" b="1" dirty="0">
                <a:latin typeface="Segoe UI Light" panose="020B0502040204020203" pitchFamily="34" charset="0"/>
                <a:cs typeface="Segoe UI Light" panose="020B0502040204020203" pitchFamily="34" charset="0"/>
              </a:rPr>
              <a:t>Test migrate</a:t>
            </a:r>
          </a:p>
        </p:txBody>
      </p:sp>
      <p:pic>
        <p:nvPicPr>
          <p:cNvPr id="5" name="Picture 4" descr="Screenshot of the Azure Migrate: Server Migration - Replicating machines blade showing example of VM with replication status, health of the VM, migration phase (test migration pending), last sync, and with the Test  migrate option highlighted with a red border.">
            <a:extLst>
              <a:ext uri="{FF2B5EF4-FFF2-40B4-BE49-F238E27FC236}">
                <a16:creationId xmlns:a16="http://schemas.microsoft.com/office/drawing/2014/main" id="{0076FBBC-18C5-4D8F-B8AC-D469C3DC2B1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20700" y="1795727"/>
            <a:ext cx="11358591" cy="3055673"/>
          </a:xfrm>
          <a:prstGeom prst="rect">
            <a:avLst/>
          </a:prstGeom>
          <a:ln w="3175">
            <a:solidFill>
              <a:schemeClr val="tx1"/>
            </a:solidFill>
          </a:ln>
        </p:spPr>
      </p:pic>
    </p:spTree>
    <p:extLst>
      <p:ext uri="{BB962C8B-B14F-4D97-AF65-F5344CB8AC3E}">
        <p14:creationId xmlns:p14="http://schemas.microsoft.com/office/powerpoint/2010/main" val="10752074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FD3326-E99A-473E-87A3-E7807923652F}"/>
              </a:ext>
            </a:extLst>
          </p:cNvPr>
          <p:cNvSpPr>
            <a:spLocks noGrp="1"/>
          </p:cNvSpPr>
          <p:nvPr>
            <p:ph type="body" sz="quarter" idx="10"/>
          </p:nvPr>
        </p:nvSpPr>
        <p:spPr>
          <a:xfrm>
            <a:off x="586740" y="426968"/>
            <a:ext cx="11018520" cy="861774"/>
          </a:xfrm>
        </p:spPr>
        <p:txBody>
          <a:bodyPr/>
          <a:lstStyle/>
          <a:p>
            <a:pPr marL="0" indent="0">
              <a:buNone/>
            </a:pPr>
            <a:r>
              <a:rPr lang="en-US" dirty="0">
                <a:latin typeface="Segoe UI Light" panose="020B0502040204020203" pitchFamily="34" charset="0"/>
                <a:cs typeface="Segoe UI Light" panose="020B0502040204020203" pitchFamily="34" charset="0"/>
              </a:rPr>
              <a:t>After the test is done, right-click the Azure VM in </a:t>
            </a:r>
            <a:r>
              <a:rPr lang="en-US" b="1" dirty="0">
                <a:latin typeface="Segoe UI Light" panose="020B0502040204020203" pitchFamily="34" charset="0"/>
                <a:cs typeface="Segoe UI Light" panose="020B0502040204020203" pitchFamily="34" charset="0"/>
              </a:rPr>
              <a:t>Replicating machines</a:t>
            </a:r>
            <a:r>
              <a:rPr lang="en-US" dirty="0">
                <a:latin typeface="Segoe UI Light" panose="020B0502040204020203" pitchFamily="34" charset="0"/>
                <a:cs typeface="Segoe UI Light" panose="020B0502040204020203" pitchFamily="34" charset="0"/>
              </a:rPr>
              <a:t>, and click </a:t>
            </a:r>
            <a:r>
              <a:rPr lang="en-US" b="1" dirty="0">
                <a:latin typeface="Segoe UI Light" panose="020B0502040204020203" pitchFamily="34" charset="0"/>
                <a:cs typeface="Segoe UI Light" panose="020B0502040204020203" pitchFamily="34" charset="0"/>
              </a:rPr>
              <a:t>Clean up test migration</a:t>
            </a:r>
          </a:p>
        </p:txBody>
      </p:sp>
      <p:pic>
        <p:nvPicPr>
          <p:cNvPr id="4" name="Picture 3" descr="Screenshot of the Azure Migrate: Server Migration - Replicating machines blade, showing example of VM with replication status, health of the VM, migration phase (test clean up pending), last sync, and with the Test clean up option highlighted with a red border.">
            <a:extLst>
              <a:ext uri="{FF2B5EF4-FFF2-40B4-BE49-F238E27FC236}">
                <a16:creationId xmlns:a16="http://schemas.microsoft.com/office/drawing/2014/main" id="{0E652D3A-2678-4D98-8BE4-CD0702A820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62000" y="1947467"/>
            <a:ext cx="10685410" cy="3056332"/>
          </a:xfrm>
          <a:prstGeom prst="rect">
            <a:avLst/>
          </a:prstGeom>
          <a:ln w="3175">
            <a:solidFill>
              <a:schemeClr val="tx1"/>
            </a:solidFill>
          </a:ln>
        </p:spPr>
      </p:pic>
    </p:spTree>
    <p:extLst>
      <p:ext uri="{BB962C8B-B14F-4D97-AF65-F5344CB8AC3E}">
        <p14:creationId xmlns:p14="http://schemas.microsoft.com/office/powerpoint/2010/main" val="4647296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942045"/>
            <a:ext cx="9723652" cy="3557686"/>
          </a:xfrm>
        </p:spPr>
        <p:txBody>
          <a:bodyPr/>
          <a:lstStyle/>
          <a:p>
            <a:r>
              <a:rPr lang="en-US" dirty="0">
                <a:latin typeface="Segoe UI Light" panose="020B0502040204020203" pitchFamily="34" charset="0"/>
                <a:cs typeface="Segoe UI Light" panose="020B0502040204020203" pitchFamily="34" charset="0"/>
              </a:rPr>
              <a:t>Lesson 4: Azure Backup Overview</a:t>
            </a:r>
          </a:p>
        </p:txBody>
      </p:sp>
      <p:pic>
        <p:nvPicPr>
          <p:cNvPr id="3" name="Picture 2" descr="A picture containing table, drawing&#10;&#10;Description automatically generated">
            <a:extLst>
              <a:ext uri="{FF2B5EF4-FFF2-40B4-BE49-F238E27FC236}">
                <a16:creationId xmlns:a16="http://schemas.microsoft.com/office/drawing/2014/main" id="{296B5769-9920-4DD9-9E1B-98C7D3848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645" y="4985164"/>
            <a:ext cx="1247479" cy="1247479"/>
          </a:xfrm>
          <a:prstGeom prst="rect">
            <a:avLst/>
          </a:prstGeom>
        </p:spPr>
      </p:pic>
    </p:spTree>
    <p:extLst>
      <p:ext uri="{BB962C8B-B14F-4D97-AF65-F5344CB8AC3E}">
        <p14:creationId xmlns:p14="http://schemas.microsoft.com/office/powerpoint/2010/main" val="76448943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Backup Overview</a:t>
            </a:r>
          </a:p>
        </p:txBody>
      </p:sp>
      <p:sp>
        <p:nvSpPr>
          <p:cNvPr id="3" name="Text Placeholder 2">
            <a:extLst>
              <a:ext uri="{FF2B5EF4-FFF2-40B4-BE49-F238E27FC236}">
                <a16:creationId xmlns:a16="http://schemas.microsoft.com/office/drawing/2014/main" id="{0D930D4C-EC3A-4732-80A6-D0D7CF4EFDE2}"/>
              </a:ext>
            </a:extLst>
          </p:cNvPr>
          <p:cNvSpPr>
            <a:spLocks noGrp="1"/>
          </p:cNvSpPr>
          <p:nvPr>
            <p:ph type="body" sz="quarter" idx="10"/>
          </p:nvPr>
        </p:nvSpPr>
        <p:spPr>
          <a:xfrm>
            <a:off x="584200" y="1435497"/>
            <a:ext cx="11018520" cy="2499146"/>
          </a:xfrm>
        </p:spPr>
        <p:txBody>
          <a:bodyPr/>
          <a:lstStyle/>
          <a:p>
            <a:r>
              <a:rPr lang="en-US" dirty="0">
                <a:latin typeface="Segoe UI Light" panose="020B0502040204020203" pitchFamily="34" charset="0"/>
                <a:cs typeface="Segoe UI Light" panose="020B0502040204020203" pitchFamily="34" charset="0"/>
              </a:rPr>
              <a:t>Azure VM Backup Architecture</a:t>
            </a:r>
          </a:p>
          <a:p>
            <a:r>
              <a:rPr lang="en-US" dirty="0">
                <a:latin typeface="Segoe UI Light" panose="020B0502040204020203" pitchFamily="34" charset="0"/>
                <a:cs typeface="Segoe UI Light" panose="020B0502040204020203" pitchFamily="34" charset="0"/>
              </a:rPr>
              <a:t>Microsoft Azure Backup Overview</a:t>
            </a:r>
          </a:p>
          <a:p>
            <a:r>
              <a:rPr lang="en-US" dirty="0">
                <a:latin typeface="Segoe UI Light" panose="020B0502040204020203" pitchFamily="34" charset="0"/>
                <a:cs typeface="Segoe UI Light" panose="020B0502040204020203" pitchFamily="34" charset="0"/>
              </a:rPr>
              <a:t>Azure Backup Key Features</a:t>
            </a:r>
          </a:p>
          <a:p>
            <a:r>
              <a:rPr lang="en-US" dirty="0">
                <a:latin typeface="Segoe UI Light" panose="020B0502040204020203" pitchFamily="34" charset="0"/>
                <a:cs typeface="Segoe UI Light" panose="020B0502040204020203" pitchFamily="34" charset="0"/>
              </a:rPr>
              <a:t>Azure IaaS Backup Components</a:t>
            </a:r>
          </a:p>
          <a:p>
            <a:r>
              <a:rPr lang="en-US" dirty="0">
                <a:latin typeface="Segoe UI Light" panose="020B0502040204020203" pitchFamily="34" charset="0"/>
                <a:cs typeface="Segoe UI Light" panose="020B0502040204020203" pitchFamily="34" charset="0"/>
              </a:rPr>
              <a:t>Recovery Services Vault Overview</a:t>
            </a:r>
          </a:p>
        </p:txBody>
      </p:sp>
    </p:spTree>
    <p:extLst>
      <p:ext uri="{BB962C8B-B14F-4D97-AF65-F5344CB8AC3E}">
        <p14:creationId xmlns:p14="http://schemas.microsoft.com/office/powerpoint/2010/main" val="30651524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799E-BCFD-4721-A135-AEF5FD5B6557}"/>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VM Backup Architecture </a:t>
            </a:r>
          </a:p>
        </p:txBody>
      </p:sp>
      <p:sp>
        <p:nvSpPr>
          <p:cNvPr id="73" name="Rectangle: Rounded Corners 72" descr="Build sequence showing Azure VM Backup Architecture, as described in the content.">
            <a:extLst>
              <a:ext uri="{FF2B5EF4-FFF2-40B4-BE49-F238E27FC236}">
                <a16:creationId xmlns:a16="http://schemas.microsoft.com/office/drawing/2014/main" id="{CC88417B-2A4A-4CE1-82BE-6807246E829E}"/>
              </a:ext>
            </a:extLst>
          </p:cNvPr>
          <p:cNvSpPr/>
          <p:nvPr/>
        </p:nvSpPr>
        <p:spPr bwMode="auto">
          <a:xfrm>
            <a:off x="211612" y="1204967"/>
            <a:ext cx="11546462" cy="4596394"/>
          </a:xfrm>
          <a:prstGeom prst="roundRect">
            <a:avLst/>
          </a:prstGeom>
          <a:noFill/>
          <a:ln>
            <a:solidFill>
              <a:schemeClr val="bg1">
                <a:lumMod val="65000"/>
              </a:schemeClr>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69" name="cloud" descr="Build sequence showing Azure VM Backup Architecture, as described in the content.">
            <a:extLst>
              <a:ext uri="{FF2B5EF4-FFF2-40B4-BE49-F238E27FC236}">
                <a16:creationId xmlns:a16="http://schemas.microsoft.com/office/drawing/2014/main" id="{AE99AEEB-7BE2-44FE-90E6-F9C20EA00FB0}"/>
              </a:ext>
            </a:extLst>
          </p:cNvPr>
          <p:cNvSpPr>
            <a:spLocks noChangeAspect="1"/>
          </p:cNvSpPr>
          <p:nvPr/>
        </p:nvSpPr>
        <p:spPr bwMode="auto">
          <a:xfrm>
            <a:off x="10776914" y="892419"/>
            <a:ext cx="981160" cy="6250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Light" panose="020B0502040204020203" pitchFamily="34" charset="0"/>
              <a:cs typeface="Segoe UI Light" panose="020B0502040204020203" pitchFamily="34" charset="0"/>
            </a:endParaRPr>
          </a:p>
        </p:txBody>
      </p:sp>
      <p:sp>
        <p:nvSpPr>
          <p:cNvPr id="35" name="Rectangle: Rounded Corners 34" descr="Build sequence showing Azure VM Backup Architecture, as described in the content.">
            <a:extLst>
              <a:ext uri="{FF2B5EF4-FFF2-40B4-BE49-F238E27FC236}">
                <a16:creationId xmlns:a16="http://schemas.microsoft.com/office/drawing/2014/main" id="{849D45B7-DB16-4DA1-B0DA-6B0100EA329C}"/>
              </a:ext>
            </a:extLst>
          </p:cNvPr>
          <p:cNvSpPr/>
          <p:nvPr/>
        </p:nvSpPr>
        <p:spPr bwMode="auto">
          <a:xfrm>
            <a:off x="7081958" y="1902914"/>
            <a:ext cx="4188400" cy="3595818"/>
          </a:xfrm>
          <a:prstGeom prst="roundRect">
            <a:avLst>
              <a:gd name="adj" fmla="val 11285"/>
            </a:avLst>
          </a:prstGeom>
          <a:solidFill>
            <a:srgbClr val="E6E6E6"/>
          </a:solidFill>
          <a:ln w="19050">
            <a:solidFill>
              <a:schemeClr val="bg2">
                <a:lumMod val="1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206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 name="monitor" descr="Build sequence showing Azure VM Backup Architecture, as described in the content.">
            <a:extLst>
              <a:ext uri="{FF2B5EF4-FFF2-40B4-BE49-F238E27FC236}">
                <a16:creationId xmlns:a16="http://schemas.microsoft.com/office/drawing/2014/main" id="{4B8ACC1E-92FC-4D26-B6B2-4A22102E7D53}"/>
              </a:ext>
            </a:extLst>
          </p:cNvPr>
          <p:cNvSpPr>
            <a:spLocks noChangeAspect="1" noEditPoints="1"/>
          </p:cNvSpPr>
          <p:nvPr/>
        </p:nvSpPr>
        <p:spPr bwMode="auto">
          <a:xfrm>
            <a:off x="1048964" y="2603663"/>
            <a:ext cx="985255" cy="75509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Light" panose="020B0502040204020203" pitchFamily="34" charset="0"/>
              <a:cs typeface="Segoe UI Light" panose="020B0502040204020203" pitchFamily="34" charset="0"/>
            </a:endParaRPr>
          </a:p>
        </p:txBody>
      </p:sp>
      <p:grpSp>
        <p:nvGrpSpPr>
          <p:cNvPr id="71" name="Group 70" descr="Build sequence showing Azure VM Backup Architecture, as described in the content.">
            <a:extLst>
              <a:ext uri="{FF2B5EF4-FFF2-40B4-BE49-F238E27FC236}">
                <a16:creationId xmlns:a16="http://schemas.microsoft.com/office/drawing/2014/main" id="{645F0BFD-C0DE-4E0C-827B-F314F617E909}"/>
              </a:ext>
            </a:extLst>
          </p:cNvPr>
          <p:cNvGrpSpPr/>
          <p:nvPr/>
        </p:nvGrpSpPr>
        <p:grpSpPr>
          <a:xfrm>
            <a:off x="2043127" y="3037628"/>
            <a:ext cx="2522228" cy="485775"/>
            <a:chOff x="1906897" y="2219325"/>
            <a:chExt cx="2522228" cy="485775"/>
          </a:xfrm>
        </p:grpSpPr>
        <p:cxnSp>
          <p:nvCxnSpPr>
            <p:cNvPr id="10" name="Straight Connector 9">
              <a:extLst>
                <a:ext uri="{FF2B5EF4-FFF2-40B4-BE49-F238E27FC236}">
                  <a16:creationId xmlns:a16="http://schemas.microsoft.com/office/drawing/2014/main" id="{49BA5ACD-05E4-4754-A637-C70E431BF203}"/>
                </a:ext>
              </a:extLst>
            </p:cNvPr>
            <p:cNvCxnSpPr/>
            <p:nvPr/>
          </p:nvCxnSpPr>
          <p:spPr>
            <a:xfrm>
              <a:off x="2076450" y="2533650"/>
              <a:ext cx="235267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2BF97B2-9D7D-448D-B50D-1CD8A22CEE1A}"/>
                </a:ext>
              </a:extLst>
            </p:cNvPr>
            <p:cNvGrpSpPr/>
            <p:nvPr/>
          </p:nvGrpSpPr>
          <p:grpSpPr>
            <a:xfrm>
              <a:off x="1906897" y="2219325"/>
              <a:ext cx="2522228" cy="485775"/>
              <a:chOff x="1906897" y="2219325"/>
              <a:chExt cx="2522228" cy="485775"/>
            </a:xfrm>
          </p:grpSpPr>
          <p:cxnSp>
            <p:nvCxnSpPr>
              <p:cNvPr id="6" name="Straight Connector 5">
                <a:extLst>
                  <a:ext uri="{FF2B5EF4-FFF2-40B4-BE49-F238E27FC236}">
                    <a16:creationId xmlns:a16="http://schemas.microsoft.com/office/drawing/2014/main" id="{8A508C50-B260-45AC-BB0D-7876E47F46BD}"/>
                  </a:ext>
                </a:extLst>
              </p:cNvPr>
              <p:cNvCxnSpPr>
                <a:cxnSpLocks/>
                <a:stCxn id="4" idx="0"/>
              </p:cNvCxnSpPr>
              <p:nvPr/>
            </p:nvCxnSpPr>
            <p:spPr>
              <a:xfrm flipV="1">
                <a:off x="1906897" y="2219325"/>
                <a:ext cx="579128" cy="5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E0A84B-821B-4726-BC9C-257A94B96D1C}"/>
                  </a:ext>
                </a:extLst>
              </p:cNvPr>
              <p:cNvCxnSpPr/>
              <p:nvPr/>
            </p:nvCxnSpPr>
            <p:spPr>
              <a:xfrm>
                <a:off x="2486025" y="2219325"/>
                <a:ext cx="0" cy="3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68F88A7-8B43-437B-825C-25A4CF833DE6}"/>
                  </a:ext>
                </a:extLst>
              </p:cNvPr>
              <p:cNvCxnSpPr>
                <a:cxnSpLocks/>
              </p:cNvCxnSpPr>
              <p:nvPr/>
            </p:nvCxnSpPr>
            <p:spPr>
              <a:xfrm>
                <a:off x="2076450" y="2533650"/>
                <a:ext cx="0" cy="1714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1F22D9-7829-450D-89AC-5D1002BBBB8F}"/>
                  </a:ext>
                </a:extLst>
              </p:cNvPr>
              <p:cNvCxnSpPr>
                <a:cxnSpLocks/>
              </p:cNvCxnSpPr>
              <p:nvPr/>
            </p:nvCxnSpPr>
            <p:spPr>
              <a:xfrm>
                <a:off x="2486025" y="2533650"/>
                <a:ext cx="0" cy="1714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9FCED6-A201-4668-A5E2-AAF64CAFBA3C}"/>
                  </a:ext>
                </a:extLst>
              </p:cNvPr>
              <p:cNvCxnSpPr>
                <a:cxnSpLocks/>
              </p:cNvCxnSpPr>
              <p:nvPr/>
            </p:nvCxnSpPr>
            <p:spPr>
              <a:xfrm>
                <a:off x="4429125" y="2533650"/>
                <a:ext cx="0" cy="1714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descr="Build sequence showing Azure VM Backup Architecture, as described in the content.">
            <a:extLst>
              <a:ext uri="{FF2B5EF4-FFF2-40B4-BE49-F238E27FC236}">
                <a16:creationId xmlns:a16="http://schemas.microsoft.com/office/drawing/2014/main" id="{97F5BDA6-78F3-411E-B449-6E89FD9A5745}"/>
              </a:ext>
            </a:extLst>
          </p:cNvPr>
          <p:cNvGrpSpPr/>
          <p:nvPr/>
        </p:nvGrpSpPr>
        <p:grpSpPr>
          <a:xfrm>
            <a:off x="2043127" y="3462030"/>
            <a:ext cx="2669237" cy="411480"/>
            <a:chOff x="1918169" y="2636975"/>
            <a:chExt cx="2669237" cy="411480"/>
          </a:xfrm>
        </p:grpSpPr>
        <p:sp>
          <p:nvSpPr>
            <p:cNvPr id="17" name="Database_EFC7" title="Icon of a cylinder">
              <a:extLst>
                <a:ext uri="{FF2B5EF4-FFF2-40B4-BE49-F238E27FC236}">
                  <a16:creationId xmlns:a16="http://schemas.microsoft.com/office/drawing/2014/main" id="{FBD6958E-3AB4-4331-9CE9-E3989A598DB1}"/>
                </a:ext>
              </a:extLst>
            </p:cNvPr>
            <p:cNvSpPr>
              <a:spLocks noChangeAspect="1" noEditPoints="1"/>
            </p:cNvSpPr>
            <p:nvPr/>
          </p:nvSpPr>
          <p:spPr bwMode="auto">
            <a:xfrm>
              <a:off x="1918169" y="2636975"/>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3030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18" name="Database_EFC7" title="Icon of a cylinder">
              <a:extLst>
                <a:ext uri="{FF2B5EF4-FFF2-40B4-BE49-F238E27FC236}">
                  <a16:creationId xmlns:a16="http://schemas.microsoft.com/office/drawing/2014/main" id="{412C1E8E-3649-4466-AAF0-E7ED0CF7CCE7}"/>
                </a:ext>
              </a:extLst>
            </p:cNvPr>
            <p:cNvSpPr>
              <a:spLocks noChangeAspect="1" noEditPoints="1"/>
            </p:cNvSpPr>
            <p:nvPr/>
          </p:nvSpPr>
          <p:spPr bwMode="auto">
            <a:xfrm>
              <a:off x="2327744" y="2636975"/>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3030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19" name="Database_EFC7" title="Icon of a cylinder">
              <a:extLst>
                <a:ext uri="{FF2B5EF4-FFF2-40B4-BE49-F238E27FC236}">
                  <a16:creationId xmlns:a16="http://schemas.microsoft.com/office/drawing/2014/main" id="{9AB6FF93-535E-4F43-8F47-47ACFA8FC14C}"/>
                </a:ext>
              </a:extLst>
            </p:cNvPr>
            <p:cNvSpPr>
              <a:spLocks noChangeAspect="1" noEditPoints="1"/>
            </p:cNvSpPr>
            <p:nvPr/>
          </p:nvSpPr>
          <p:spPr bwMode="auto">
            <a:xfrm>
              <a:off x="4270844" y="2636975"/>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3030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grpSp>
      <p:sp>
        <p:nvSpPr>
          <p:cNvPr id="28" name="TextBox 27" descr="Build sequence showing Azure VM Backup Architecture, as described in the content.">
            <a:extLst>
              <a:ext uri="{FF2B5EF4-FFF2-40B4-BE49-F238E27FC236}">
                <a16:creationId xmlns:a16="http://schemas.microsoft.com/office/drawing/2014/main" id="{168ED18A-29C5-46D9-BF01-E307BBFF8626}"/>
              </a:ext>
            </a:extLst>
          </p:cNvPr>
          <p:cNvSpPr txBox="1"/>
          <p:nvPr/>
        </p:nvSpPr>
        <p:spPr>
          <a:xfrm>
            <a:off x="2911752" y="3569355"/>
            <a:ext cx="1357724"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Up to 4 TB per Disk</a:t>
            </a:r>
          </a:p>
        </p:txBody>
      </p:sp>
      <p:grpSp>
        <p:nvGrpSpPr>
          <p:cNvPr id="64" name="Group 63" descr="Build sequence showing Azure VM Backup Architecture, as described in the content.">
            <a:extLst>
              <a:ext uri="{FF2B5EF4-FFF2-40B4-BE49-F238E27FC236}">
                <a16:creationId xmlns:a16="http://schemas.microsoft.com/office/drawing/2014/main" id="{54294693-CFED-471C-A0FD-3C3A08909DE5}"/>
              </a:ext>
            </a:extLst>
          </p:cNvPr>
          <p:cNvGrpSpPr/>
          <p:nvPr/>
        </p:nvGrpSpPr>
        <p:grpSpPr>
          <a:xfrm>
            <a:off x="2043127" y="3468832"/>
            <a:ext cx="2669237" cy="411480"/>
            <a:chOff x="1906897" y="3575322"/>
            <a:chExt cx="2669237" cy="411480"/>
          </a:xfrm>
        </p:grpSpPr>
        <p:sp>
          <p:nvSpPr>
            <p:cNvPr id="29" name="Database_EFC7" title="Icon of a cylinder">
              <a:extLst>
                <a:ext uri="{FF2B5EF4-FFF2-40B4-BE49-F238E27FC236}">
                  <a16:creationId xmlns:a16="http://schemas.microsoft.com/office/drawing/2014/main" id="{DA2E15B2-00E4-43F3-9345-D89D80827AEF}"/>
                </a:ext>
              </a:extLst>
            </p:cNvPr>
            <p:cNvSpPr>
              <a:spLocks noChangeAspect="1" noEditPoints="1"/>
            </p:cNvSpPr>
            <p:nvPr/>
          </p:nvSpPr>
          <p:spPr bwMode="auto">
            <a:xfrm>
              <a:off x="1906897" y="357532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30" name="Database_EFC7" title="Icon of a cylinder">
              <a:extLst>
                <a:ext uri="{FF2B5EF4-FFF2-40B4-BE49-F238E27FC236}">
                  <a16:creationId xmlns:a16="http://schemas.microsoft.com/office/drawing/2014/main" id="{0FBFA416-88AB-4B3C-86FB-5CC8D5C3E8C9}"/>
                </a:ext>
              </a:extLst>
            </p:cNvPr>
            <p:cNvSpPr>
              <a:spLocks noChangeAspect="1" noEditPoints="1"/>
            </p:cNvSpPr>
            <p:nvPr/>
          </p:nvSpPr>
          <p:spPr bwMode="auto">
            <a:xfrm>
              <a:off x="2316472" y="357532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31" name="Database_EFC7" title="Icon of a cylinder">
              <a:extLst>
                <a:ext uri="{FF2B5EF4-FFF2-40B4-BE49-F238E27FC236}">
                  <a16:creationId xmlns:a16="http://schemas.microsoft.com/office/drawing/2014/main" id="{0025F42F-6264-4879-92D7-1B4E8500CCFB}"/>
                </a:ext>
              </a:extLst>
            </p:cNvPr>
            <p:cNvSpPr>
              <a:spLocks noChangeAspect="1" noEditPoints="1"/>
            </p:cNvSpPr>
            <p:nvPr/>
          </p:nvSpPr>
          <p:spPr bwMode="auto">
            <a:xfrm>
              <a:off x="4259572" y="357532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grpSp>
      <p:grpSp>
        <p:nvGrpSpPr>
          <p:cNvPr id="72" name="Group 71" descr="Build sequence showing Azure VM Backup Architecture, as described in the content.">
            <a:extLst>
              <a:ext uri="{FF2B5EF4-FFF2-40B4-BE49-F238E27FC236}">
                <a16:creationId xmlns:a16="http://schemas.microsoft.com/office/drawing/2014/main" id="{5BCCD2DE-1166-4143-AB13-8471165B726D}"/>
              </a:ext>
            </a:extLst>
          </p:cNvPr>
          <p:cNvGrpSpPr/>
          <p:nvPr/>
        </p:nvGrpSpPr>
        <p:grpSpPr>
          <a:xfrm>
            <a:off x="7559671" y="1970366"/>
            <a:ext cx="3047349" cy="490189"/>
            <a:chOff x="6881089" y="2523925"/>
            <a:chExt cx="3047349" cy="490189"/>
          </a:xfrm>
        </p:grpSpPr>
        <p:pic>
          <p:nvPicPr>
            <p:cNvPr id="37" name="Picture 36">
              <a:extLst>
                <a:ext uri="{FF2B5EF4-FFF2-40B4-BE49-F238E27FC236}">
                  <a16:creationId xmlns:a16="http://schemas.microsoft.com/office/drawing/2014/main" id="{17602D85-9E1B-43CC-9864-D4DCCCC68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185" y="2541134"/>
              <a:ext cx="407896" cy="391130"/>
            </a:xfrm>
            <a:prstGeom prst="rect">
              <a:avLst/>
            </a:prstGeom>
          </p:spPr>
        </p:pic>
        <p:sp>
          <p:nvSpPr>
            <p:cNvPr id="38" name="TextBox 37">
              <a:extLst>
                <a:ext uri="{FF2B5EF4-FFF2-40B4-BE49-F238E27FC236}">
                  <a16:creationId xmlns:a16="http://schemas.microsoft.com/office/drawing/2014/main" id="{7E8F90FB-D33F-4736-9E55-5FEEECBA4472}"/>
                </a:ext>
              </a:extLst>
            </p:cNvPr>
            <p:cNvSpPr txBox="1"/>
            <p:nvPr/>
          </p:nvSpPr>
          <p:spPr>
            <a:xfrm>
              <a:off x="6881089" y="2523925"/>
              <a:ext cx="3047349" cy="49018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Azure Backup Service</a:t>
              </a:r>
            </a:p>
          </p:txBody>
        </p:sp>
      </p:grpSp>
      <p:grpSp>
        <p:nvGrpSpPr>
          <p:cNvPr id="148" name="Group 147" descr="Build sequence showing Azure VM Backup Architecture, as described in the content.">
            <a:extLst>
              <a:ext uri="{FF2B5EF4-FFF2-40B4-BE49-F238E27FC236}">
                <a16:creationId xmlns:a16="http://schemas.microsoft.com/office/drawing/2014/main" id="{2CA5540F-7856-49CF-AD5D-CE0F834AFBA9}"/>
              </a:ext>
            </a:extLst>
          </p:cNvPr>
          <p:cNvGrpSpPr/>
          <p:nvPr/>
        </p:nvGrpSpPr>
        <p:grpSpPr>
          <a:xfrm>
            <a:off x="1588770" y="1711283"/>
            <a:ext cx="5493188" cy="878234"/>
            <a:chOff x="1588770" y="1711283"/>
            <a:chExt cx="5493188" cy="878234"/>
          </a:xfrm>
        </p:grpSpPr>
        <p:grpSp>
          <p:nvGrpSpPr>
            <p:cNvPr id="81" name="Group 80">
              <a:extLst>
                <a:ext uri="{FF2B5EF4-FFF2-40B4-BE49-F238E27FC236}">
                  <a16:creationId xmlns:a16="http://schemas.microsoft.com/office/drawing/2014/main" id="{E8931D1F-9FFB-4EFB-9872-A884CDE0B179}"/>
                </a:ext>
              </a:extLst>
            </p:cNvPr>
            <p:cNvGrpSpPr/>
            <p:nvPr/>
          </p:nvGrpSpPr>
          <p:grpSpPr>
            <a:xfrm>
              <a:off x="1588770" y="2183140"/>
              <a:ext cx="5493188" cy="406377"/>
              <a:chOff x="1270948" y="2044723"/>
              <a:chExt cx="5604182" cy="406377"/>
            </a:xfrm>
          </p:grpSpPr>
          <p:cxnSp>
            <p:nvCxnSpPr>
              <p:cNvPr id="78" name="Straight Connector 77">
                <a:extLst>
                  <a:ext uri="{FF2B5EF4-FFF2-40B4-BE49-F238E27FC236}">
                    <a16:creationId xmlns:a16="http://schemas.microsoft.com/office/drawing/2014/main" id="{6403D4E0-D4CA-4390-B3E2-3451F8BB5015}"/>
                  </a:ext>
                </a:extLst>
              </p:cNvPr>
              <p:cNvCxnSpPr/>
              <p:nvPr/>
            </p:nvCxnSpPr>
            <p:spPr>
              <a:xfrm flipV="1">
                <a:off x="1270948" y="2044723"/>
                <a:ext cx="0" cy="406377"/>
              </a:xfrm>
              <a:prstGeom prst="line">
                <a:avLst/>
              </a:prstGeom>
              <a:ln>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B5694E7-A514-450D-A92A-3DE53E74EBC9}"/>
                  </a:ext>
                </a:extLst>
              </p:cNvPr>
              <p:cNvCxnSpPr>
                <a:cxnSpLocks/>
              </p:cNvCxnSpPr>
              <p:nvPr/>
            </p:nvCxnSpPr>
            <p:spPr>
              <a:xfrm>
                <a:off x="1270948" y="2044723"/>
                <a:ext cx="5604182" cy="26040"/>
              </a:xfrm>
              <a:prstGeom prst="straightConnector1">
                <a:avLst/>
              </a:prstGeom>
              <a:ln>
                <a:solidFill>
                  <a:schemeClr val="tx1"/>
                </a:solidFill>
                <a:prstDash val="dashDot"/>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sp>
          <p:nvSpPr>
            <p:cNvPr id="82" name="Oval 81">
              <a:extLst>
                <a:ext uri="{FF2B5EF4-FFF2-40B4-BE49-F238E27FC236}">
                  <a16:creationId xmlns:a16="http://schemas.microsoft.com/office/drawing/2014/main" id="{D553E5AC-4693-4D12-B58A-89627615ADD2}"/>
                </a:ext>
              </a:extLst>
            </p:cNvPr>
            <p:cNvSpPr/>
            <p:nvPr/>
          </p:nvSpPr>
          <p:spPr bwMode="auto">
            <a:xfrm>
              <a:off x="3414813" y="1711283"/>
              <a:ext cx="407399" cy="40637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1</a:t>
              </a:r>
            </a:p>
          </p:txBody>
        </p:sp>
        <p:sp>
          <p:nvSpPr>
            <p:cNvPr id="83" name="TextBox 82">
              <a:extLst>
                <a:ext uri="{FF2B5EF4-FFF2-40B4-BE49-F238E27FC236}">
                  <a16:creationId xmlns:a16="http://schemas.microsoft.com/office/drawing/2014/main" id="{2DC0014C-2717-43F1-9F61-5AD42386355B}"/>
                </a:ext>
              </a:extLst>
            </p:cNvPr>
            <p:cNvSpPr txBox="1"/>
            <p:nvPr/>
          </p:nvSpPr>
          <p:spPr>
            <a:xfrm>
              <a:off x="3927746" y="1770720"/>
              <a:ext cx="1231835"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Configure</a:t>
              </a:r>
            </a:p>
          </p:txBody>
        </p:sp>
      </p:grpSp>
      <p:grpSp>
        <p:nvGrpSpPr>
          <p:cNvPr id="140" name="Group 139" descr="Build sequence showing Azure VM Backup Architecture, as described in the content.">
            <a:extLst>
              <a:ext uri="{FF2B5EF4-FFF2-40B4-BE49-F238E27FC236}">
                <a16:creationId xmlns:a16="http://schemas.microsoft.com/office/drawing/2014/main" id="{817AC526-2210-41DD-8C06-B9A7EEC8872F}"/>
              </a:ext>
            </a:extLst>
          </p:cNvPr>
          <p:cNvGrpSpPr/>
          <p:nvPr/>
        </p:nvGrpSpPr>
        <p:grpSpPr>
          <a:xfrm>
            <a:off x="5172171" y="2846621"/>
            <a:ext cx="2033182" cy="1612107"/>
            <a:chOff x="-39820" y="4208664"/>
            <a:chExt cx="2033182" cy="1612107"/>
          </a:xfrm>
        </p:grpSpPr>
        <p:sp>
          <p:nvSpPr>
            <p:cNvPr id="94" name="TextBox 93">
              <a:extLst>
                <a:ext uri="{FF2B5EF4-FFF2-40B4-BE49-F238E27FC236}">
                  <a16:creationId xmlns:a16="http://schemas.microsoft.com/office/drawing/2014/main" id="{C681E917-BEA7-426B-AD34-316ECC5FC10A}"/>
                </a:ext>
              </a:extLst>
            </p:cNvPr>
            <p:cNvSpPr txBox="1"/>
            <p:nvPr/>
          </p:nvSpPr>
          <p:spPr>
            <a:xfrm>
              <a:off x="-39820" y="4208664"/>
              <a:ext cx="2033182" cy="45585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Azure Key Vault</a:t>
              </a:r>
            </a:p>
          </p:txBody>
        </p:sp>
        <p:grpSp>
          <p:nvGrpSpPr>
            <p:cNvPr id="139" name="Group 138">
              <a:extLst>
                <a:ext uri="{FF2B5EF4-FFF2-40B4-BE49-F238E27FC236}">
                  <a16:creationId xmlns:a16="http://schemas.microsoft.com/office/drawing/2014/main" id="{6E34FF49-F9E4-4F0D-81BA-502C1A011C77}"/>
                </a:ext>
              </a:extLst>
            </p:cNvPr>
            <p:cNvGrpSpPr/>
            <p:nvPr/>
          </p:nvGrpSpPr>
          <p:grpSpPr>
            <a:xfrm>
              <a:off x="394315" y="4459897"/>
              <a:ext cx="1181760" cy="1360874"/>
              <a:chOff x="394315" y="4459897"/>
              <a:chExt cx="1181760" cy="1360874"/>
            </a:xfrm>
          </p:grpSpPr>
          <p:sp>
            <p:nvSpPr>
              <p:cNvPr id="92" name="Rectangle: Rounded Corners 91">
                <a:extLst>
                  <a:ext uri="{FF2B5EF4-FFF2-40B4-BE49-F238E27FC236}">
                    <a16:creationId xmlns:a16="http://schemas.microsoft.com/office/drawing/2014/main" id="{BFC10E7B-0138-4BC2-A8EA-16D62DFD0FDC}"/>
                  </a:ext>
                </a:extLst>
              </p:cNvPr>
              <p:cNvSpPr/>
              <p:nvPr/>
            </p:nvSpPr>
            <p:spPr bwMode="auto">
              <a:xfrm>
                <a:off x="394315" y="4522327"/>
                <a:ext cx="1181760" cy="1298444"/>
              </a:xfrm>
              <a:prstGeom prst="roundRect">
                <a:avLst/>
              </a:prstGeom>
              <a:noFill/>
              <a:ln>
                <a:solidFill>
                  <a:srgbClr val="0522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7" name="TextBox 96">
                <a:extLst>
                  <a:ext uri="{FF2B5EF4-FFF2-40B4-BE49-F238E27FC236}">
                    <a16:creationId xmlns:a16="http://schemas.microsoft.com/office/drawing/2014/main" id="{F3C54FFA-6465-437A-8F41-B3FE5A13AA2E}"/>
                  </a:ext>
                </a:extLst>
              </p:cNvPr>
              <p:cNvSpPr txBox="1"/>
              <p:nvPr/>
            </p:nvSpPr>
            <p:spPr>
              <a:xfrm>
                <a:off x="626073" y="5326644"/>
                <a:ext cx="950002" cy="479745"/>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BEK</a:t>
                </a:r>
              </a:p>
            </p:txBody>
          </p:sp>
          <p:grpSp>
            <p:nvGrpSpPr>
              <p:cNvPr id="98" name="Group 97">
                <a:extLst>
                  <a:ext uri="{FF2B5EF4-FFF2-40B4-BE49-F238E27FC236}">
                    <a16:creationId xmlns:a16="http://schemas.microsoft.com/office/drawing/2014/main" id="{103AC8DB-E51F-4D1E-AF35-64B9BC47F00B}"/>
                  </a:ext>
                </a:extLst>
              </p:cNvPr>
              <p:cNvGrpSpPr/>
              <p:nvPr/>
            </p:nvGrpSpPr>
            <p:grpSpPr>
              <a:xfrm>
                <a:off x="583693" y="4459897"/>
                <a:ext cx="910517" cy="1289353"/>
                <a:chOff x="1026834" y="1648655"/>
                <a:chExt cx="928775" cy="1315207"/>
              </a:xfrm>
            </p:grpSpPr>
            <p:sp>
              <p:nvSpPr>
                <p:cNvPr id="99" name="Oval 98">
                  <a:extLst>
                    <a:ext uri="{FF2B5EF4-FFF2-40B4-BE49-F238E27FC236}">
                      <a16:creationId xmlns:a16="http://schemas.microsoft.com/office/drawing/2014/main" id="{20E5EE91-D3FF-44D3-AD22-414F469A4A1B}"/>
                    </a:ext>
                  </a:extLst>
                </p:cNvPr>
                <p:cNvSpPr/>
                <p:nvPr/>
              </p:nvSpPr>
              <p:spPr bwMode="auto">
                <a:xfrm>
                  <a:off x="1117409" y="2125662"/>
                  <a:ext cx="838200" cy="838200"/>
                </a:xfrm>
                <a:prstGeom prst="ellipse">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0" name="TextBox 99">
                  <a:extLst>
                    <a:ext uri="{FF2B5EF4-FFF2-40B4-BE49-F238E27FC236}">
                      <a16:creationId xmlns:a16="http://schemas.microsoft.com/office/drawing/2014/main" id="{42B13312-CD98-4F27-BA95-0EB48643CA51}"/>
                    </a:ext>
                  </a:extLst>
                </p:cNvPr>
                <p:cNvSpPr txBox="1"/>
                <p:nvPr/>
              </p:nvSpPr>
              <p:spPr>
                <a:xfrm>
                  <a:off x="1026834" y="1648655"/>
                  <a:ext cx="694208" cy="489328"/>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KEK</a:t>
                  </a:r>
                </a:p>
              </p:txBody>
            </p:sp>
          </p:grpSp>
          <p:sp>
            <p:nvSpPr>
              <p:cNvPr id="101" name="key" title="Icon of a key">
                <a:extLst>
                  <a:ext uri="{FF2B5EF4-FFF2-40B4-BE49-F238E27FC236}">
                    <a16:creationId xmlns:a16="http://schemas.microsoft.com/office/drawing/2014/main" id="{69697666-73CE-4C3C-843B-D9CD13136233}"/>
                  </a:ext>
                </a:extLst>
              </p:cNvPr>
              <p:cNvSpPr>
                <a:spLocks noChangeAspect="1" noEditPoints="1"/>
              </p:cNvSpPr>
              <p:nvPr/>
            </p:nvSpPr>
            <p:spPr bwMode="auto">
              <a:xfrm>
                <a:off x="944331" y="5058527"/>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102" name="key" title="Icon of a key">
                <a:extLst>
                  <a:ext uri="{FF2B5EF4-FFF2-40B4-BE49-F238E27FC236}">
                    <a16:creationId xmlns:a16="http://schemas.microsoft.com/office/drawing/2014/main" id="{E11340B9-3F98-4CD5-84A8-F4F7D000F581}"/>
                  </a:ext>
                </a:extLst>
              </p:cNvPr>
              <p:cNvSpPr>
                <a:spLocks noChangeAspect="1" noEditPoints="1"/>
              </p:cNvSpPr>
              <p:nvPr/>
            </p:nvSpPr>
            <p:spPr bwMode="auto">
              <a:xfrm>
                <a:off x="539537" y="4615633"/>
                <a:ext cx="233580" cy="23238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grpSp>
      </p:grpSp>
      <p:sp>
        <p:nvSpPr>
          <p:cNvPr id="32" name="Rectangle: Rounded Corners 31" descr="Build sequence showing Azure VM Backup Architecture, as described in the content.">
            <a:extLst>
              <a:ext uri="{FF2B5EF4-FFF2-40B4-BE49-F238E27FC236}">
                <a16:creationId xmlns:a16="http://schemas.microsoft.com/office/drawing/2014/main" id="{ECC5B78D-A556-4EA1-A214-DFE9DFF0641B}"/>
              </a:ext>
            </a:extLst>
          </p:cNvPr>
          <p:cNvSpPr/>
          <p:nvPr/>
        </p:nvSpPr>
        <p:spPr bwMode="auto">
          <a:xfrm>
            <a:off x="1798208" y="3256013"/>
            <a:ext cx="3547301" cy="2294800"/>
          </a:xfrm>
          <a:prstGeom prst="roundRect">
            <a:avLst/>
          </a:prstGeom>
          <a:no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03" name="TextBox 102" descr="Build sequence showing Azure VM Backup Architecture, as described in the content.">
            <a:extLst>
              <a:ext uri="{FF2B5EF4-FFF2-40B4-BE49-F238E27FC236}">
                <a16:creationId xmlns:a16="http://schemas.microsoft.com/office/drawing/2014/main" id="{88582F3B-777A-40D8-8AC2-9BF0E4981E68}"/>
              </a:ext>
            </a:extLst>
          </p:cNvPr>
          <p:cNvSpPr txBox="1"/>
          <p:nvPr/>
        </p:nvSpPr>
        <p:spPr>
          <a:xfrm>
            <a:off x="3567020" y="5151883"/>
            <a:ext cx="2033182" cy="45585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Managed Disks</a:t>
            </a:r>
          </a:p>
        </p:txBody>
      </p:sp>
      <p:sp>
        <p:nvSpPr>
          <p:cNvPr id="107" name="Rectangle: Rounded Corners 106" descr="Build sequence showing Azure VM Backup Architecture, as described in the content.">
            <a:extLst>
              <a:ext uri="{FF2B5EF4-FFF2-40B4-BE49-F238E27FC236}">
                <a16:creationId xmlns:a16="http://schemas.microsoft.com/office/drawing/2014/main" id="{F5A85012-FC91-4AC3-A927-97F5C3701FCA}"/>
              </a:ext>
            </a:extLst>
          </p:cNvPr>
          <p:cNvSpPr/>
          <p:nvPr/>
        </p:nvSpPr>
        <p:spPr bwMode="auto">
          <a:xfrm>
            <a:off x="7403485" y="2695362"/>
            <a:ext cx="3447812" cy="318530"/>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Light" panose="020B0502040204020203" pitchFamily="34" charset="0"/>
                <a:ea typeface="Segoe UI" pitchFamily="34" charset="0"/>
                <a:cs typeface="Segoe UI Light" panose="020B0502040204020203" pitchFamily="34" charset="0"/>
              </a:rPr>
              <a:t>Policy Management</a:t>
            </a:r>
          </a:p>
        </p:txBody>
      </p:sp>
      <p:sp>
        <p:nvSpPr>
          <p:cNvPr id="109" name="Oval 108" descr="Build sequence showing Azure VM Backup Architecture, as described in the content.">
            <a:extLst>
              <a:ext uri="{FF2B5EF4-FFF2-40B4-BE49-F238E27FC236}">
                <a16:creationId xmlns:a16="http://schemas.microsoft.com/office/drawing/2014/main" id="{7B5DD2BA-7B6C-47B2-9006-684977F242F3}"/>
              </a:ext>
            </a:extLst>
          </p:cNvPr>
          <p:cNvSpPr/>
          <p:nvPr/>
        </p:nvSpPr>
        <p:spPr bwMode="auto">
          <a:xfrm>
            <a:off x="2633379" y="3939481"/>
            <a:ext cx="407399" cy="40637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3</a:t>
            </a:r>
          </a:p>
        </p:txBody>
      </p:sp>
      <p:grpSp>
        <p:nvGrpSpPr>
          <p:cNvPr id="150" name="Group 149" descr="Build sequence showing Azure VM Backup Architecture, as described in the content.">
            <a:extLst>
              <a:ext uri="{FF2B5EF4-FFF2-40B4-BE49-F238E27FC236}">
                <a16:creationId xmlns:a16="http://schemas.microsoft.com/office/drawing/2014/main" id="{F45645C0-D44C-4C36-9A2E-7E49739AA02E}"/>
              </a:ext>
            </a:extLst>
          </p:cNvPr>
          <p:cNvGrpSpPr/>
          <p:nvPr/>
        </p:nvGrpSpPr>
        <p:grpSpPr>
          <a:xfrm>
            <a:off x="1993362" y="4451917"/>
            <a:ext cx="2791998" cy="669430"/>
            <a:chOff x="1993362" y="4451917"/>
            <a:chExt cx="2791998" cy="669430"/>
          </a:xfrm>
        </p:grpSpPr>
        <p:sp>
          <p:nvSpPr>
            <p:cNvPr id="110" name="TextBox 109">
              <a:extLst>
                <a:ext uri="{FF2B5EF4-FFF2-40B4-BE49-F238E27FC236}">
                  <a16:creationId xmlns:a16="http://schemas.microsoft.com/office/drawing/2014/main" id="{1F1D1454-5374-4D26-8852-DAF21F767F8C}"/>
                </a:ext>
              </a:extLst>
            </p:cNvPr>
            <p:cNvSpPr txBox="1"/>
            <p:nvPr/>
          </p:nvSpPr>
          <p:spPr>
            <a:xfrm>
              <a:off x="2812784" y="4606618"/>
              <a:ext cx="1420292"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Instant Recovery Snapshot</a:t>
              </a:r>
            </a:p>
          </p:txBody>
        </p:sp>
        <p:sp>
          <p:nvSpPr>
            <p:cNvPr id="111" name="Rectangle: Rounded Corners 110">
              <a:extLst>
                <a:ext uri="{FF2B5EF4-FFF2-40B4-BE49-F238E27FC236}">
                  <a16:creationId xmlns:a16="http://schemas.microsoft.com/office/drawing/2014/main" id="{B8823B5F-4A72-4B4E-A0EA-DFBB5A5BEB07}"/>
                </a:ext>
              </a:extLst>
            </p:cNvPr>
            <p:cNvSpPr/>
            <p:nvPr/>
          </p:nvSpPr>
          <p:spPr bwMode="auto">
            <a:xfrm>
              <a:off x="1993362" y="4451917"/>
              <a:ext cx="2791998" cy="669430"/>
            </a:xfrm>
            <a:prstGeom prst="roundRect">
              <a:avLst/>
            </a:prstGeom>
            <a:noFill/>
            <a:ln w="6350">
              <a:solidFill>
                <a:schemeClr val="tx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grpSp>
      <p:grpSp>
        <p:nvGrpSpPr>
          <p:cNvPr id="149" name="Group 148" descr="Build sequence showing Azure VM Backup Architecture, as described in the content.">
            <a:extLst>
              <a:ext uri="{FF2B5EF4-FFF2-40B4-BE49-F238E27FC236}">
                <a16:creationId xmlns:a16="http://schemas.microsoft.com/office/drawing/2014/main" id="{D1B49273-6D88-4923-A6A5-517AB4823C65}"/>
              </a:ext>
            </a:extLst>
          </p:cNvPr>
          <p:cNvGrpSpPr/>
          <p:nvPr/>
        </p:nvGrpSpPr>
        <p:grpSpPr>
          <a:xfrm>
            <a:off x="2034219" y="2421200"/>
            <a:ext cx="5158733" cy="457042"/>
            <a:chOff x="2034219" y="2421200"/>
            <a:chExt cx="5158733" cy="457042"/>
          </a:xfrm>
        </p:grpSpPr>
        <p:cxnSp>
          <p:nvCxnSpPr>
            <p:cNvPr id="86" name="Straight Connector 85">
              <a:extLst>
                <a:ext uri="{FF2B5EF4-FFF2-40B4-BE49-F238E27FC236}">
                  <a16:creationId xmlns:a16="http://schemas.microsoft.com/office/drawing/2014/main" id="{55EB2CCB-1ACF-47C3-BC4C-357F52BC4F7A}"/>
                </a:ext>
              </a:extLst>
            </p:cNvPr>
            <p:cNvCxnSpPr>
              <a:cxnSpLocks/>
              <a:endCxn id="4" idx="0"/>
            </p:cNvCxnSpPr>
            <p:nvPr/>
          </p:nvCxnSpPr>
          <p:spPr>
            <a:xfrm flipH="1">
              <a:off x="2034219" y="2878242"/>
              <a:ext cx="5158733" cy="0"/>
            </a:xfrm>
            <a:prstGeom prst="line">
              <a:avLst/>
            </a:prstGeom>
            <a:ln>
              <a:solidFill>
                <a:schemeClr val="tx1"/>
              </a:solidFill>
              <a:prstDash val="lgDashDotDot"/>
              <a:headEnd type="none" w="lg" len="med"/>
              <a:tailEnd type="stealth" w="lg" len="me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D921AFB-33A6-483F-8451-3D246952CC0A}"/>
                </a:ext>
              </a:extLst>
            </p:cNvPr>
            <p:cNvSpPr/>
            <p:nvPr/>
          </p:nvSpPr>
          <p:spPr bwMode="auto">
            <a:xfrm>
              <a:off x="3869957" y="2421200"/>
              <a:ext cx="407399" cy="40637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2</a:t>
              </a:r>
            </a:p>
          </p:txBody>
        </p:sp>
        <p:sp>
          <p:nvSpPr>
            <p:cNvPr id="124" name="TextBox 123">
              <a:extLst>
                <a:ext uri="{FF2B5EF4-FFF2-40B4-BE49-F238E27FC236}">
                  <a16:creationId xmlns:a16="http://schemas.microsoft.com/office/drawing/2014/main" id="{D38EF478-3FCF-41F9-BA42-5BA9FBBE5A4F}"/>
                </a:ext>
              </a:extLst>
            </p:cNvPr>
            <p:cNvSpPr txBox="1"/>
            <p:nvPr/>
          </p:nvSpPr>
          <p:spPr>
            <a:xfrm>
              <a:off x="4346401" y="2501277"/>
              <a:ext cx="1231835"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Backup</a:t>
              </a:r>
            </a:p>
          </p:txBody>
        </p:sp>
      </p:grpSp>
      <p:grpSp>
        <p:nvGrpSpPr>
          <p:cNvPr id="151" name="Group 150" descr="Build sequence showing Azure VM Backup Architecture, as described in the content.">
            <a:extLst>
              <a:ext uri="{FF2B5EF4-FFF2-40B4-BE49-F238E27FC236}">
                <a16:creationId xmlns:a16="http://schemas.microsoft.com/office/drawing/2014/main" id="{64AD7780-689C-49C1-8E19-EB448C7ACD40}"/>
              </a:ext>
            </a:extLst>
          </p:cNvPr>
          <p:cNvGrpSpPr/>
          <p:nvPr/>
        </p:nvGrpSpPr>
        <p:grpSpPr>
          <a:xfrm>
            <a:off x="7273121" y="3347249"/>
            <a:ext cx="3806555" cy="1880458"/>
            <a:chOff x="7273121" y="3347249"/>
            <a:chExt cx="3806555" cy="1880458"/>
          </a:xfrm>
        </p:grpSpPr>
        <p:pic>
          <p:nvPicPr>
            <p:cNvPr id="113" name="Picture 112">
              <a:extLst>
                <a:ext uri="{FF2B5EF4-FFF2-40B4-BE49-F238E27FC236}">
                  <a16:creationId xmlns:a16="http://schemas.microsoft.com/office/drawing/2014/main" id="{6AD6BCAC-D410-434F-A44C-859C5589D9AA}"/>
                </a:ext>
              </a:extLst>
            </p:cNvPr>
            <p:cNvPicPr>
              <a:picLocks noChangeAspect="1"/>
            </p:cNvPicPr>
            <p:nvPr/>
          </p:nvPicPr>
          <p:blipFill>
            <a:blip r:embed="rId4"/>
            <a:stretch>
              <a:fillRect/>
            </a:stretch>
          </p:blipFill>
          <p:spPr>
            <a:xfrm>
              <a:off x="10705091" y="3347249"/>
              <a:ext cx="374585" cy="374585"/>
            </a:xfrm>
            <a:prstGeom prst="rect">
              <a:avLst/>
            </a:prstGeom>
            <a:ln>
              <a:noFill/>
            </a:ln>
          </p:spPr>
        </p:pic>
        <p:sp>
          <p:nvSpPr>
            <p:cNvPr id="131" name="Rectangle: Rounded Corners 130">
              <a:extLst>
                <a:ext uri="{FF2B5EF4-FFF2-40B4-BE49-F238E27FC236}">
                  <a16:creationId xmlns:a16="http://schemas.microsoft.com/office/drawing/2014/main" id="{9A15A6F7-4E6C-4DC7-8534-791AB9406604}"/>
                </a:ext>
              </a:extLst>
            </p:cNvPr>
            <p:cNvSpPr/>
            <p:nvPr/>
          </p:nvSpPr>
          <p:spPr bwMode="auto">
            <a:xfrm>
              <a:off x="7425850" y="4612444"/>
              <a:ext cx="411282" cy="338554"/>
            </a:xfrm>
            <a:prstGeom prst="roundRect">
              <a:avLst/>
            </a:prstGeom>
            <a:no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32" name="Rectangle: Rounded Corners 131">
              <a:extLst>
                <a:ext uri="{FF2B5EF4-FFF2-40B4-BE49-F238E27FC236}">
                  <a16:creationId xmlns:a16="http://schemas.microsoft.com/office/drawing/2014/main" id="{8B008658-ECF7-40C4-A730-AB5606325346}"/>
                </a:ext>
              </a:extLst>
            </p:cNvPr>
            <p:cNvSpPr/>
            <p:nvPr/>
          </p:nvSpPr>
          <p:spPr bwMode="auto">
            <a:xfrm>
              <a:off x="7923589" y="4612444"/>
              <a:ext cx="411282" cy="338554"/>
            </a:xfrm>
            <a:prstGeom prst="roundRect">
              <a:avLst/>
            </a:prstGeom>
            <a:no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33" name="TextBox 132">
              <a:extLst>
                <a:ext uri="{FF2B5EF4-FFF2-40B4-BE49-F238E27FC236}">
                  <a16:creationId xmlns:a16="http://schemas.microsoft.com/office/drawing/2014/main" id="{8873A7AA-1F91-4492-AF80-51BF5F60473B}"/>
                </a:ext>
              </a:extLst>
            </p:cNvPr>
            <p:cNvSpPr txBox="1"/>
            <p:nvPr/>
          </p:nvSpPr>
          <p:spPr>
            <a:xfrm>
              <a:off x="8426049" y="4601052"/>
              <a:ext cx="1029692"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Incremental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Blocks</a:t>
              </a:r>
            </a:p>
          </p:txBody>
        </p:sp>
        <p:sp>
          <p:nvSpPr>
            <p:cNvPr id="134" name="Rectangle: Rounded Corners 133">
              <a:extLst>
                <a:ext uri="{FF2B5EF4-FFF2-40B4-BE49-F238E27FC236}">
                  <a16:creationId xmlns:a16="http://schemas.microsoft.com/office/drawing/2014/main" id="{50C2717A-C8BC-45C0-87A0-AC976C7EBE11}"/>
                </a:ext>
              </a:extLst>
            </p:cNvPr>
            <p:cNvSpPr/>
            <p:nvPr/>
          </p:nvSpPr>
          <p:spPr bwMode="auto">
            <a:xfrm>
              <a:off x="7346332" y="4447006"/>
              <a:ext cx="2223413" cy="669430"/>
            </a:xfrm>
            <a:prstGeom prst="roundRect">
              <a:avLst/>
            </a:prstGeom>
            <a:noFill/>
            <a:ln w="6350">
              <a:solidFill>
                <a:schemeClr val="tx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35" name="Rectangle: Rounded Corners 134">
              <a:extLst>
                <a:ext uri="{FF2B5EF4-FFF2-40B4-BE49-F238E27FC236}">
                  <a16:creationId xmlns:a16="http://schemas.microsoft.com/office/drawing/2014/main" id="{9DB6F145-2A5E-4D62-AD92-B9094A8B3FFF}"/>
                </a:ext>
              </a:extLst>
            </p:cNvPr>
            <p:cNvSpPr/>
            <p:nvPr/>
          </p:nvSpPr>
          <p:spPr bwMode="auto">
            <a:xfrm>
              <a:off x="7273121" y="3443544"/>
              <a:ext cx="3737406" cy="1784163"/>
            </a:xfrm>
            <a:prstGeom prst="roundRect">
              <a:avLst/>
            </a:prstGeom>
            <a:noFill/>
            <a:ln>
              <a:solidFill>
                <a:srgbClr val="0078D4"/>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136" name="TextBox 135">
              <a:extLst>
                <a:ext uri="{FF2B5EF4-FFF2-40B4-BE49-F238E27FC236}">
                  <a16:creationId xmlns:a16="http://schemas.microsoft.com/office/drawing/2014/main" id="{CE09C37D-6064-416A-A271-DE10C763AB53}"/>
                </a:ext>
              </a:extLst>
            </p:cNvPr>
            <p:cNvSpPr txBox="1"/>
            <p:nvPr/>
          </p:nvSpPr>
          <p:spPr>
            <a:xfrm>
              <a:off x="8363994" y="3523806"/>
              <a:ext cx="177417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Recovery Services Vault</a:t>
              </a:r>
            </a:p>
          </p:txBody>
        </p:sp>
      </p:grpSp>
      <p:grpSp>
        <p:nvGrpSpPr>
          <p:cNvPr id="152" name="Group 151" descr="Build sequence showing Azure VM Backup Architecture, as described in the content.">
            <a:extLst>
              <a:ext uri="{FF2B5EF4-FFF2-40B4-BE49-F238E27FC236}">
                <a16:creationId xmlns:a16="http://schemas.microsoft.com/office/drawing/2014/main" id="{8F31DC8A-D8C3-4AD8-B412-3B1523176250}"/>
              </a:ext>
            </a:extLst>
          </p:cNvPr>
          <p:cNvGrpSpPr/>
          <p:nvPr/>
        </p:nvGrpSpPr>
        <p:grpSpPr>
          <a:xfrm>
            <a:off x="9470826" y="4409018"/>
            <a:ext cx="2018944" cy="790753"/>
            <a:chOff x="9470826" y="4409018"/>
            <a:chExt cx="2018944" cy="790753"/>
          </a:xfrm>
        </p:grpSpPr>
        <p:sp>
          <p:nvSpPr>
            <p:cNvPr id="137" name="key" title="Icon of a key">
              <a:extLst>
                <a:ext uri="{FF2B5EF4-FFF2-40B4-BE49-F238E27FC236}">
                  <a16:creationId xmlns:a16="http://schemas.microsoft.com/office/drawing/2014/main" id="{99A65C38-C92C-406F-B19E-4A547E7135E2}"/>
                </a:ext>
              </a:extLst>
            </p:cNvPr>
            <p:cNvSpPr>
              <a:spLocks noChangeAspect="1" noEditPoints="1"/>
            </p:cNvSpPr>
            <p:nvPr/>
          </p:nvSpPr>
          <p:spPr bwMode="auto">
            <a:xfrm>
              <a:off x="10281816" y="440901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
          <p:nvSpPr>
            <p:cNvPr id="138" name="TextBox 137">
              <a:extLst>
                <a:ext uri="{FF2B5EF4-FFF2-40B4-BE49-F238E27FC236}">
                  <a16:creationId xmlns:a16="http://schemas.microsoft.com/office/drawing/2014/main" id="{7B9862B1-8405-4573-92FE-AB0BA7757D0D}"/>
                </a:ext>
              </a:extLst>
            </p:cNvPr>
            <p:cNvSpPr txBox="1"/>
            <p:nvPr/>
          </p:nvSpPr>
          <p:spPr>
            <a:xfrm>
              <a:off x="9470826" y="4743914"/>
              <a:ext cx="2018944" cy="45585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panose="020B0502040204020203" pitchFamily="34" charset="0"/>
                  <a:cs typeface="Segoe UI Light" panose="020B0502040204020203" pitchFamily="34" charset="0"/>
                </a:rPr>
                <a:t>SSE</a:t>
              </a:r>
            </a:p>
          </p:txBody>
        </p:sp>
      </p:grpSp>
      <p:cxnSp>
        <p:nvCxnSpPr>
          <p:cNvPr id="142" name="Straight Arrow Connector 141" descr="Build sequence showing Azure VM Backup Architecture, as described in the content.">
            <a:extLst>
              <a:ext uri="{FF2B5EF4-FFF2-40B4-BE49-F238E27FC236}">
                <a16:creationId xmlns:a16="http://schemas.microsoft.com/office/drawing/2014/main" id="{698A8A36-E846-48C7-9810-AC3EE574D386}"/>
              </a:ext>
            </a:extLst>
          </p:cNvPr>
          <p:cNvCxnSpPr>
            <a:cxnSpLocks/>
            <a:stCxn id="111" idx="3"/>
          </p:cNvCxnSpPr>
          <p:nvPr/>
        </p:nvCxnSpPr>
        <p:spPr>
          <a:xfrm>
            <a:off x="4785360" y="4786632"/>
            <a:ext cx="24601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Oval 145" descr="Build sequence showing Azure VM Backup Architecture, as described in the content.">
            <a:extLst>
              <a:ext uri="{FF2B5EF4-FFF2-40B4-BE49-F238E27FC236}">
                <a16:creationId xmlns:a16="http://schemas.microsoft.com/office/drawing/2014/main" id="{A091073A-49D9-4FC5-8B03-8B9CC73E6571}"/>
              </a:ext>
            </a:extLst>
          </p:cNvPr>
          <p:cNvSpPr/>
          <p:nvPr/>
        </p:nvSpPr>
        <p:spPr bwMode="auto">
          <a:xfrm>
            <a:off x="5527027" y="4873460"/>
            <a:ext cx="407399" cy="40637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4</a:t>
            </a:r>
          </a:p>
        </p:txBody>
      </p:sp>
      <p:sp>
        <p:nvSpPr>
          <p:cNvPr id="147" name="TextBox 146" descr="Build sequence showing Azure VM Backup Architecture, as described in the content.">
            <a:extLst>
              <a:ext uri="{FF2B5EF4-FFF2-40B4-BE49-F238E27FC236}">
                <a16:creationId xmlns:a16="http://schemas.microsoft.com/office/drawing/2014/main" id="{F287C6EE-1E03-4E86-BDC3-F9B925733A34}"/>
              </a:ext>
            </a:extLst>
          </p:cNvPr>
          <p:cNvSpPr txBox="1"/>
          <p:nvPr/>
        </p:nvSpPr>
        <p:spPr>
          <a:xfrm>
            <a:off x="5945328" y="4818328"/>
            <a:ext cx="833774"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HTTPS</a:t>
            </a:r>
          </a:p>
        </p:txBody>
      </p:sp>
      <p:sp>
        <p:nvSpPr>
          <p:cNvPr id="153" name="TextBox 152" descr="Build sequence showing Azure VM Backup Architecture, as described in the content.">
            <a:extLst>
              <a:ext uri="{FF2B5EF4-FFF2-40B4-BE49-F238E27FC236}">
                <a16:creationId xmlns:a16="http://schemas.microsoft.com/office/drawing/2014/main" id="{CAC5DE19-BBFB-48F2-9C03-81E68A121B5D}"/>
              </a:ext>
            </a:extLst>
          </p:cNvPr>
          <p:cNvSpPr txBox="1"/>
          <p:nvPr/>
        </p:nvSpPr>
        <p:spPr>
          <a:xfrm>
            <a:off x="3121890" y="4051013"/>
            <a:ext cx="1296378"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VSS Snapshot</a:t>
            </a:r>
          </a:p>
        </p:txBody>
      </p:sp>
      <p:sp>
        <p:nvSpPr>
          <p:cNvPr id="154" name="Rectangle: Rounded Corners 153" descr="Build sequence showing Azure VM Backup Architecture, as described in the content.">
            <a:extLst>
              <a:ext uri="{FF2B5EF4-FFF2-40B4-BE49-F238E27FC236}">
                <a16:creationId xmlns:a16="http://schemas.microsoft.com/office/drawing/2014/main" id="{D3C90B6E-3C7E-43DF-8B67-95133796F762}"/>
              </a:ext>
            </a:extLst>
          </p:cNvPr>
          <p:cNvSpPr/>
          <p:nvPr/>
        </p:nvSpPr>
        <p:spPr bwMode="auto">
          <a:xfrm>
            <a:off x="8077929" y="3852758"/>
            <a:ext cx="2358227" cy="401115"/>
          </a:xfrm>
          <a:prstGeom prst="round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Up to 1,000 Azure VMs</a:t>
            </a:r>
          </a:p>
        </p:txBody>
      </p:sp>
      <p:sp>
        <p:nvSpPr>
          <p:cNvPr id="74" name="Processing_E9F5" descr="Build sequence showing Azure VM Backup Architecture, as described in the content.">
            <a:extLst>
              <a:ext uri="{FF2B5EF4-FFF2-40B4-BE49-F238E27FC236}">
                <a16:creationId xmlns:a16="http://schemas.microsoft.com/office/drawing/2014/main" id="{5908E6D4-4118-40BF-A62E-AA74F325FD60}"/>
              </a:ext>
            </a:extLst>
          </p:cNvPr>
          <p:cNvSpPr>
            <a:spLocks noChangeAspect="1" noEditPoints="1"/>
          </p:cNvSpPr>
          <p:nvPr/>
        </p:nvSpPr>
        <p:spPr bwMode="auto">
          <a:xfrm>
            <a:off x="1317633" y="2695362"/>
            <a:ext cx="474755" cy="41348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0757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wipe(left)">
                                      <p:cBhvr>
                                        <p:cTn id="7" dur="500"/>
                                        <p:tgtEl>
                                          <p:spTgt spid="1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wipe(right)">
                                      <p:cBhvr>
                                        <p:cTn id="21" dur="500"/>
                                        <p:tgtEl>
                                          <p:spTgt spid="149"/>
                                        </p:tgtEl>
                                      </p:cBhvr>
                                    </p:animEffect>
                                  </p:childTnLst>
                                </p:cTn>
                              </p:par>
                              <p:par>
                                <p:cTn id="22" presetID="7" presetClass="emph" presetSubtype="2" fill="hold" nodeType="withEffect">
                                  <p:stCondLst>
                                    <p:cond delay="0"/>
                                  </p:stCondLst>
                                  <p:childTnLst>
                                    <p:animClr clrSpc="rgb" dir="cw">
                                      <p:cBhvr>
                                        <p:cTn id="23" dur="500" fill="hold"/>
                                        <p:tgtEl>
                                          <p:spTgt spid="74"/>
                                        </p:tgtEl>
                                        <p:attrNameLst>
                                          <p:attrName>stroke.color</p:attrName>
                                        </p:attrNameLst>
                                      </p:cBhvr>
                                      <p:to>
                                        <a:srgbClr val="00B0F0"/>
                                      </p:to>
                                    </p:animClr>
                                    <p:set>
                                      <p:cBhvr>
                                        <p:cTn id="24" dur="500" fill="hold"/>
                                        <p:tgtEl>
                                          <p:spTgt spid="74"/>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par>
                                <p:cTn id="30" presetID="42" presetClass="path" presetSubtype="0" accel="50000" decel="50000" fill="hold" nodeType="withEffect">
                                  <p:stCondLst>
                                    <p:cond delay="600"/>
                                  </p:stCondLst>
                                  <p:childTnLst>
                                    <p:animMotion origin="layout" path="M -3.125E-6 1.85185E-6 L -0.00013 0.16227 " pathEditMode="relative" rAng="0" ptsTypes="AA">
                                      <p:cBhvr>
                                        <p:cTn id="31" dur="900" fill="hold"/>
                                        <p:tgtEl>
                                          <p:spTgt spid="64"/>
                                        </p:tgtEl>
                                        <p:attrNameLst>
                                          <p:attrName>ppt_x</p:attrName>
                                          <p:attrName>ppt_y</p:attrName>
                                        </p:attrNameLst>
                                      </p:cBhvr>
                                      <p:rCtr x="-13" y="8102"/>
                                    </p:animMotion>
                                  </p:childTnLst>
                                </p:cTn>
                              </p:par>
                              <p:par>
                                <p:cTn id="32" presetID="10" presetClass="entr" presetSubtype="0" fill="hold" grpId="0" nodeType="withEffect">
                                  <p:stCondLst>
                                    <p:cond delay="60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500"/>
                                        <p:tgtEl>
                                          <p:spTgt spid="153"/>
                                        </p:tgtEl>
                                      </p:cBhvr>
                                    </p:animEffect>
                                  </p:childTnLst>
                                </p:cTn>
                              </p:par>
                            </p:childTnLst>
                          </p:cTn>
                        </p:par>
                        <p:par>
                          <p:cTn id="38" fill="hold">
                            <p:stCondLst>
                              <p:cond delay="1500"/>
                            </p:stCondLst>
                            <p:childTnLst>
                              <p:par>
                                <p:cTn id="39" presetID="21" presetClass="entr" presetSubtype="1" fill="hold"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heel(1)">
                                      <p:cBhvr>
                                        <p:cTn id="41" dur="700"/>
                                        <p:tgtEl>
                                          <p:spTgt spid="15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wipe(left)">
                                      <p:cBhvr>
                                        <p:cTn id="46" dur="500"/>
                                        <p:tgtEl>
                                          <p:spTgt spid="14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46"/>
                                        </p:tgtEl>
                                        <p:attrNameLst>
                                          <p:attrName>style.visibility</p:attrName>
                                        </p:attrNameLst>
                                      </p:cBhvr>
                                      <p:to>
                                        <p:strVal val="visible"/>
                                      </p:to>
                                    </p:set>
                                    <p:animEffect transition="in" filter="wipe(left)">
                                      <p:cBhvr>
                                        <p:cTn id="49" dur="500"/>
                                        <p:tgtEl>
                                          <p:spTgt spid="14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47"/>
                                        </p:tgtEl>
                                        <p:attrNameLst>
                                          <p:attrName>style.visibility</p:attrName>
                                        </p:attrNameLst>
                                      </p:cBhvr>
                                      <p:to>
                                        <p:strVal val="visible"/>
                                      </p:to>
                                    </p:set>
                                    <p:animEffect transition="in" filter="wipe(left)">
                                      <p:cBhvr>
                                        <p:cTn id="52" dur="500"/>
                                        <p:tgtEl>
                                          <p:spTgt spid="147"/>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151"/>
                                        </p:tgtEl>
                                        <p:attrNameLst>
                                          <p:attrName>style.visibility</p:attrName>
                                        </p:attrNameLst>
                                      </p:cBhvr>
                                      <p:to>
                                        <p:strVal val="visible"/>
                                      </p:to>
                                    </p:set>
                                  </p:childTnLst>
                                </p:cTn>
                              </p:par>
                              <p:par>
                                <p:cTn id="56" presetID="10" presetClass="entr" presetSubtype="0" fill="hold" nodeType="withEffect">
                                  <p:stCondLst>
                                    <p:cond delay="0"/>
                                  </p:stCondLst>
                                  <p:childTnLst>
                                    <p:set>
                                      <p:cBhvr>
                                        <p:cTn id="57" dur="1" fill="hold">
                                          <p:stCondLst>
                                            <p:cond delay="0"/>
                                          </p:stCondLst>
                                        </p:cTn>
                                        <p:tgtEl>
                                          <p:spTgt spid="152"/>
                                        </p:tgtEl>
                                        <p:attrNameLst>
                                          <p:attrName>style.visibility</p:attrName>
                                        </p:attrNameLst>
                                      </p:cBhvr>
                                      <p:to>
                                        <p:strVal val="visible"/>
                                      </p:to>
                                    </p:set>
                                    <p:animEffect transition="in" filter="fade">
                                      <p:cBhvr>
                                        <p:cTn id="58" dur="500"/>
                                        <p:tgtEl>
                                          <p:spTgt spid="152"/>
                                        </p:tgtEl>
                                      </p:cBhvr>
                                    </p:animEffect>
                                  </p:childTnLst>
                                </p:cTn>
                              </p:par>
                              <p:par>
                                <p:cTn id="59" presetID="10" presetClass="entr" presetSubtype="0" fill="hold" nodeType="withEffect">
                                  <p:stCondLst>
                                    <p:cond delay="0"/>
                                  </p:stCondLst>
                                  <p:childTnLst>
                                    <p:set>
                                      <p:cBhvr>
                                        <p:cTn id="60" dur="1" fill="hold">
                                          <p:stCondLst>
                                            <p:cond delay="0"/>
                                          </p:stCondLst>
                                        </p:cTn>
                                        <p:tgtEl>
                                          <p:spTgt spid="140"/>
                                        </p:tgtEl>
                                        <p:attrNameLst>
                                          <p:attrName>style.visibility</p:attrName>
                                        </p:attrNameLst>
                                      </p:cBhvr>
                                      <p:to>
                                        <p:strVal val="visible"/>
                                      </p:to>
                                    </p:set>
                                    <p:animEffect transition="in" filter="fade">
                                      <p:cBhvr>
                                        <p:cTn id="61" dur="500"/>
                                        <p:tgtEl>
                                          <p:spTgt spid="1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07" grpId="0" animBg="1"/>
      <p:bldP spid="109" grpId="0" animBg="1"/>
      <p:bldP spid="146" grpId="0" animBg="1"/>
      <p:bldP spid="147" grpId="0"/>
      <p:bldP spid="153" grpId="0"/>
      <p:bldP spid="15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Microsoft Azure Backup Overview</a:t>
            </a:r>
          </a:p>
        </p:txBody>
      </p:sp>
      <p:sp>
        <p:nvSpPr>
          <p:cNvPr id="11" name="Text Placeholder 10"/>
          <p:cNvSpPr>
            <a:spLocks noGrp="1"/>
          </p:cNvSpPr>
          <p:nvPr>
            <p:ph type="body" sz="quarter" idx="13"/>
          </p:nvPr>
        </p:nvSpPr>
        <p:spPr>
          <a:xfrm>
            <a:off x="402336" y="1143000"/>
            <a:ext cx="11173968" cy="1261499"/>
          </a:xfrm>
        </p:spPr>
        <p:txBody>
          <a:bodyPr/>
          <a:lstStyle/>
          <a:p>
            <a:r>
              <a:rPr lang="en-US" sz="2800" dirty="0">
                <a:latin typeface="Segoe UI Light" panose="020B0502040204020203" pitchFamily="34" charset="0"/>
                <a:cs typeface="Segoe UI Light" panose="020B0502040204020203" pitchFamily="34" charset="0"/>
              </a:rPr>
              <a:t>Simple and reliable server backup to the cloud</a:t>
            </a:r>
          </a:p>
          <a:p>
            <a:pPr lvl="1"/>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20" name="Rectangle 19" descr="Three panels with  bullets that list the benefits of Azure Backup, as discussed in the content."/>
          <p:cNvSpPr/>
          <p:nvPr/>
        </p:nvSpPr>
        <p:spPr bwMode="auto">
          <a:xfrm>
            <a:off x="695400" y="1961124"/>
            <a:ext cx="3171314" cy="43806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91440" defTabSz="914102" fontAlgn="base">
              <a:spcBef>
                <a:spcPct val="0"/>
              </a:spcBef>
              <a:spcAft>
                <a:spcPct val="0"/>
              </a:spcAft>
            </a:pPr>
            <a:r>
              <a:rPr lang="en-US" sz="24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Reliable offsite data protection</a:t>
            </a:r>
          </a:p>
        </p:txBody>
      </p:sp>
      <p:sp>
        <p:nvSpPr>
          <p:cNvPr id="21" name="Rectangle 20" descr="Three panels with  bullets that list the benefits of Azure Backup, as discussed in the content."/>
          <p:cNvSpPr/>
          <p:nvPr/>
        </p:nvSpPr>
        <p:spPr bwMode="auto">
          <a:xfrm>
            <a:off x="4159884" y="1961123"/>
            <a:ext cx="3171314" cy="43806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91440" defTabSz="914102" fontAlgn="base">
              <a:spcBef>
                <a:spcPct val="0"/>
              </a:spcBef>
              <a:spcAft>
                <a:spcPct val="0"/>
              </a:spcAft>
            </a:pPr>
            <a:r>
              <a:rPr lang="en-US" sz="24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 simple and integrated solution</a:t>
            </a:r>
          </a:p>
        </p:txBody>
      </p:sp>
      <p:sp>
        <p:nvSpPr>
          <p:cNvPr id="22" name="Rectangle 21" descr="Three panels with  bullets that list the benefits of Azure Backup, as discussed in the content."/>
          <p:cNvSpPr/>
          <p:nvPr/>
        </p:nvSpPr>
        <p:spPr bwMode="auto">
          <a:xfrm>
            <a:off x="7632826" y="1961124"/>
            <a:ext cx="3171314" cy="438064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91440" defTabSz="914102" fontAlgn="base">
              <a:spcBef>
                <a:spcPct val="0"/>
              </a:spcBef>
              <a:spcAft>
                <a:spcPct val="0"/>
              </a:spcAft>
            </a:pPr>
            <a:r>
              <a:rPr lang="en-US" sz="24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Efficient backup and recovery</a:t>
            </a:r>
          </a:p>
        </p:txBody>
      </p:sp>
      <p:sp>
        <p:nvSpPr>
          <p:cNvPr id="23" name="TextBox 22" descr="Three panels with  bullets that list the benefits of Azure Backup, as discussed in the content."/>
          <p:cNvSpPr txBox="1"/>
          <p:nvPr/>
        </p:nvSpPr>
        <p:spPr>
          <a:xfrm>
            <a:off x="695400" y="2975944"/>
            <a:ext cx="3171314" cy="1665355"/>
          </a:xfrm>
          <a:prstGeom prst="rect">
            <a:avLst/>
          </a:prstGeom>
          <a:noFill/>
        </p:spPr>
        <p:txBody>
          <a:bodyPr wrap="square" lIns="179285" tIns="143428" rIns="179285" bIns="143428" rtlCol="0">
            <a:spAutoFit/>
          </a:bodyPr>
          <a:lstStyle/>
          <a:p>
            <a:pPr marL="285750" indent="-285750">
              <a:lnSpc>
                <a:spcPct val="120000"/>
              </a:lnSpc>
              <a:spcAft>
                <a:spcPts val="300"/>
              </a:spcAft>
              <a:buFont typeface="Arial" panose="020B0604020202020204" pitchFamily="34" charset="0"/>
              <a:buChar char="•"/>
            </a:pPr>
            <a:r>
              <a:rPr lang="en-US" dirty="0">
                <a:solidFill>
                  <a:srgbClr val="FFFFFF"/>
                </a:solidFill>
                <a:latin typeface="Segoe UI Light" panose="020B0502040204020203" pitchFamily="34" charset="0"/>
                <a:cs typeface="Segoe UI Light" panose="020B0502040204020203" pitchFamily="34" charset="0"/>
              </a:rPr>
              <a:t>Convenient offsite protection</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Light" panose="020B0502040204020203" pitchFamily="34" charset="0"/>
                <a:cs typeface="Segoe UI Light" panose="020B0502040204020203" pitchFamily="34" charset="0"/>
              </a:rPr>
              <a:t>Safe data</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Light" panose="020B0502040204020203" pitchFamily="34" charset="0"/>
                <a:cs typeface="Segoe UI Light" panose="020B0502040204020203" pitchFamily="34" charset="0"/>
              </a:rPr>
              <a:t>Encrypted backups</a:t>
            </a:r>
          </a:p>
        </p:txBody>
      </p:sp>
      <p:sp>
        <p:nvSpPr>
          <p:cNvPr id="24" name="TextBox 23" descr="Three panels with  bullets that list the benefits of Azure Backup, as discussed in the content."/>
          <p:cNvSpPr txBox="1"/>
          <p:nvPr/>
        </p:nvSpPr>
        <p:spPr>
          <a:xfrm>
            <a:off x="4159884" y="2975944"/>
            <a:ext cx="3171314" cy="992927"/>
          </a:xfrm>
          <a:prstGeom prst="rect">
            <a:avLst/>
          </a:prstGeom>
          <a:noFill/>
        </p:spPr>
        <p:txBody>
          <a:bodyPr wrap="square" lIns="179285" tIns="143428" rIns="179285" bIns="143428" rtlCol="0">
            <a:spAutoFit/>
          </a:bodyPr>
          <a:lstStyle/>
          <a:p>
            <a:pPr marL="285750" indent="-285750">
              <a:lnSpc>
                <a:spcPct val="120000"/>
              </a:lnSpc>
              <a:spcAft>
                <a:spcPts val="300"/>
              </a:spcAft>
              <a:buFont typeface="Arial" panose="020B0604020202020204" pitchFamily="34" charset="0"/>
              <a:buChar char="•"/>
            </a:pPr>
            <a:r>
              <a:rPr lang="en-US" dirty="0">
                <a:solidFill>
                  <a:srgbClr val="FFFFFF"/>
                </a:solidFill>
                <a:latin typeface="Segoe UI Light" panose="020B0502040204020203" pitchFamily="34" charset="0"/>
                <a:cs typeface="Segoe UI Light" panose="020B0502040204020203" pitchFamily="34" charset="0"/>
              </a:rPr>
              <a:t>Familiar interface</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Light" panose="020B0502040204020203" pitchFamily="34" charset="0"/>
                <a:cs typeface="Segoe UI Light" panose="020B0502040204020203" pitchFamily="34" charset="0"/>
              </a:rPr>
              <a:t>Azure integration</a:t>
            </a:r>
          </a:p>
        </p:txBody>
      </p:sp>
      <p:sp>
        <p:nvSpPr>
          <p:cNvPr id="25" name="TextBox 24" descr="Three panels with  bullets that list the benefits of Azure Backup, as discussed in the content."/>
          <p:cNvSpPr txBox="1"/>
          <p:nvPr/>
        </p:nvSpPr>
        <p:spPr>
          <a:xfrm>
            <a:off x="7632826" y="2975944"/>
            <a:ext cx="3171314" cy="2368624"/>
          </a:xfrm>
          <a:prstGeom prst="rect">
            <a:avLst/>
          </a:prstGeom>
          <a:noFill/>
        </p:spPr>
        <p:txBody>
          <a:bodyPr wrap="square" lIns="179285" tIns="143428" rIns="179285" bIns="143428" rtlCol="0">
            <a:spAutoFit/>
          </a:bodyPr>
          <a:lstStyle/>
          <a:p>
            <a:pPr marL="285750" indent="-285750">
              <a:lnSpc>
                <a:spcPct val="120000"/>
              </a:lnSpc>
              <a:spcAft>
                <a:spcPts val="300"/>
              </a:spcAft>
              <a:buFont typeface="Arial" panose="020B0604020202020204" pitchFamily="34" charset="0"/>
              <a:buChar char="•"/>
            </a:pPr>
            <a:r>
              <a:rPr lang="en-US" dirty="0">
                <a:solidFill>
                  <a:srgbClr val="FFFFFF"/>
                </a:solidFill>
                <a:latin typeface="Segoe UI Light" panose="020B0502040204020203" pitchFamily="34" charset="0"/>
                <a:cs typeface="Segoe UI Light" panose="020B0502040204020203" pitchFamily="34" charset="0"/>
              </a:rPr>
              <a:t>Efficient use of bandwidth and storage</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Light" panose="020B0502040204020203" pitchFamily="34" charset="0"/>
                <a:cs typeface="Segoe UI Light" panose="020B0502040204020203" pitchFamily="34" charset="0"/>
              </a:rPr>
              <a:t>Flexible configuration</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Light" panose="020B0502040204020203" pitchFamily="34" charset="0"/>
                <a:cs typeface="Segoe UI Light" panose="020B0502040204020203" pitchFamily="34" charset="0"/>
              </a:rPr>
              <a:t>Flexibility in recovery</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Light" panose="020B0502040204020203" pitchFamily="34" charset="0"/>
                <a:cs typeface="Segoe UI Light" panose="020B0502040204020203" pitchFamily="34" charset="0"/>
              </a:rPr>
              <a:t>Cost-effective and metered by usage</a:t>
            </a:r>
          </a:p>
        </p:txBody>
      </p:sp>
    </p:spTree>
    <p:extLst>
      <p:ext uri="{BB962C8B-B14F-4D97-AF65-F5344CB8AC3E}">
        <p14:creationId xmlns:p14="http://schemas.microsoft.com/office/powerpoint/2010/main" val="134089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Azure Backup Key Features</a:t>
            </a:r>
          </a:p>
        </p:txBody>
      </p:sp>
      <p:sp>
        <p:nvSpPr>
          <p:cNvPr id="3" name="Content Placeholder 2"/>
          <p:cNvSpPr>
            <a:spLocks noGrp="1"/>
          </p:cNvSpPr>
          <p:nvPr>
            <p:ph type="body" sz="quarter" idx="10"/>
          </p:nvPr>
        </p:nvSpPr>
        <p:spPr>
          <a:xfrm>
            <a:off x="584200" y="1435497"/>
            <a:ext cx="11018520" cy="5466112"/>
          </a:xfrm>
        </p:spPr>
        <p:txBody>
          <a:bodyPr/>
          <a:lstStyle/>
          <a:p>
            <a:pPr lvl="0"/>
            <a:r>
              <a:rPr lang="en-US" dirty="0">
                <a:latin typeface="Segoe UI Light" panose="020B0502040204020203" pitchFamily="34" charset="0"/>
                <a:cs typeface="Segoe UI Light" panose="020B0502040204020203" pitchFamily="34" charset="0"/>
              </a:rPr>
              <a:t>Simple configuration and management</a:t>
            </a:r>
          </a:p>
          <a:p>
            <a:pPr lvl="1"/>
            <a:r>
              <a:rPr lang="en-US" sz="2400" dirty="0">
                <a:latin typeface="Segoe UI Light" panose="020B0502040204020203" pitchFamily="34" charset="0"/>
                <a:cs typeface="Segoe UI Light" panose="020B0502040204020203" pitchFamily="34" charset="0"/>
              </a:rPr>
              <a:t>Simple, and familiar user interface to configure and monitor backups from Windows Server and System Center Data Protection Manager</a:t>
            </a:r>
          </a:p>
          <a:p>
            <a:pPr lvl="1"/>
            <a:r>
              <a:rPr lang="en-US" sz="2400" dirty="0">
                <a:latin typeface="Segoe UI Light" panose="020B0502040204020203" pitchFamily="34" charset="0"/>
                <a:cs typeface="Segoe UI Light" panose="020B0502040204020203" pitchFamily="34" charset="0"/>
              </a:rPr>
              <a:t>Integrated recovery experience to transparently recover files and folders from the cloud</a:t>
            </a:r>
          </a:p>
          <a:p>
            <a:pPr lvl="1"/>
            <a:r>
              <a:rPr lang="en-US" sz="2400" dirty="0">
                <a:latin typeface="Segoe UI Light" panose="020B0502040204020203" pitchFamily="34" charset="0"/>
                <a:cs typeface="Segoe UI Light" panose="020B0502040204020203" pitchFamily="34" charset="0"/>
              </a:rPr>
              <a:t>Windows PowerShell command-line interface scripting capability</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a:p>
            <a:pPr lvl="0"/>
            <a:r>
              <a:rPr lang="en-US" dirty="0">
                <a:latin typeface="Segoe UI Light" panose="020B0502040204020203" pitchFamily="34" charset="0"/>
                <a:cs typeface="Segoe UI Light" panose="020B0502040204020203" pitchFamily="34" charset="0"/>
              </a:rPr>
              <a:t>Block level incremental backups</a:t>
            </a:r>
          </a:p>
          <a:p>
            <a:pPr lvl="1"/>
            <a:r>
              <a:rPr lang="en-US" sz="2400" dirty="0">
                <a:latin typeface="Segoe UI Light" panose="020B0502040204020203" pitchFamily="34" charset="0"/>
                <a:cs typeface="Segoe UI Light" panose="020B0502040204020203" pitchFamily="34" charset="0"/>
              </a:rPr>
              <a:t>Automatic incremental backups track file and block level changes, only transferring the changed blocks, hence reducing the storage and bandwidth utilization</a:t>
            </a:r>
          </a:p>
          <a:p>
            <a:pPr lvl="1"/>
            <a:r>
              <a:rPr lang="en-US" sz="2400" dirty="0">
                <a:latin typeface="Segoe UI Light" panose="020B0502040204020203" pitchFamily="34" charset="0"/>
                <a:cs typeface="Segoe UI Light" panose="020B0502040204020203" pitchFamily="34" charset="0"/>
              </a:rPr>
              <a:t>Different point-in-time versions of the backups use storage efficiently by only storing the changed blocks between these versions</a:t>
            </a:r>
          </a:p>
          <a:p>
            <a:pPr lvl="0"/>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448189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Azure Backup </a:t>
            </a:r>
            <a:r>
              <a:rPr lang="en-US" dirty="0">
                <a:latin typeface="Segoe UI Light" panose="020B0502040204020203" pitchFamily="34" charset="0"/>
                <a:cs typeface="Segoe UI Light" panose="020B0502040204020203" pitchFamily="34" charset="0"/>
              </a:rPr>
              <a:t>Key Features (continued)</a:t>
            </a:r>
          </a:p>
        </p:txBody>
      </p:sp>
      <p:sp>
        <p:nvSpPr>
          <p:cNvPr id="3" name="Content Placeholder 2"/>
          <p:cNvSpPr>
            <a:spLocks noGrp="1"/>
          </p:cNvSpPr>
          <p:nvPr>
            <p:ph type="body" sz="quarter" idx="10"/>
          </p:nvPr>
        </p:nvSpPr>
        <p:spPr>
          <a:xfrm>
            <a:off x="584200" y="1435497"/>
            <a:ext cx="11018520" cy="3459409"/>
          </a:xfrm>
        </p:spPr>
        <p:txBody>
          <a:bodyPr/>
          <a:lstStyle/>
          <a:p>
            <a:pPr lvl="0"/>
            <a:r>
              <a:rPr lang="en-US" dirty="0">
                <a:latin typeface="Segoe UI Light" panose="020B0502040204020203" pitchFamily="34" charset="0"/>
                <a:cs typeface="Segoe UI Light" panose="020B0502040204020203" pitchFamily="34" charset="0"/>
              </a:rPr>
              <a:t>Data integrity verified in the cloud</a:t>
            </a:r>
          </a:p>
          <a:p>
            <a:pPr lvl="1"/>
            <a:r>
              <a:rPr lang="en-US" sz="2400" dirty="0">
                <a:latin typeface="Segoe UI Light" panose="020B0502040204020203" pitchFamily="34" charset="0"/>
                <a:cs typeface="Segoe UI Light" panose="020B0502040204020203" pitchFamily="34" charset="0"/>
              </a:rPr>
              <a:t>Backed up data is also automatically checked for integrity once the backup is complete. As a result, any corruptions due to data transfer are automatically identified and repair is attempted in the next backup</a:t>
            </a:r>
          </a:p>
          <a:p>
            <a:pPr lvl="0"/>
            <a:r>
              <a:rPr lang="en-US" dirty="0">
                <a:latin typeface="Segoe UI Light" panose="020B0502040204020203" pitchFamily="34" charset="0"/>
                <a:cs typeface="Segoe UI Light" panose="020B0502040204020203" pitchFamily="34" charset="0"/>
              </a:rPr>
              <a:t>Configurable retention policies</a:t>
            </a:r>
          </a:p>
          <a:p>
            <a:pPr lvl="1"/>
            <a:r>
              <a:rPr lang="en-US" sz="2400" dirty="0">
                <a:latin typeface="Segoe UI Light" panose="020B0502040204020203" pitchFamily="34" charset="0"/>
                <a:cs typeface="Segoe UI Light" panose="020B0502040204020203" pitchFamily="34" charset="0"/>
              </a:rPr>
              <a:t>Retention policies are used to control how long a backup will be saved in Azure. This helps to meet business policies and manage backup costs</a:t>
            </a:r>
          </a:p>
          <a:p>
            <a:pPr lvl="0"/>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89603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9053-B81A-4D8F-9AFA-7C487A335F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VMware Migration</a:t>
            </a:r>
          </a:p>
        </p:txBody>
      </p:sp>
      <p:sp>
        <p:nvSpPr>
          <p:cNvPr id="3" name="Text Placeholder 2">
            <a:extLst>
              <a:ext uri="{FF2B5EF4-FFF2-40B4-BE49-F238E27FC236}">
                <a16:creationId xmlns:a16="http://schemas.microsoft.com/office/drawing/2014/main" id="{950C975C-65B7-4C76-B023-653316773495}"/>
              </a:ext>
            </a:extLst>
          </p:cNvPr>
          <p:cNvSpPr>
            <a:spLocks noGrp="1"/>
          </p:cNvSpPr>
          <p:nvPr>
            <p:ph type="body" sz="quarter" idx="10"/>
          </p:nvPr>
        </p:nvSpPr>
        <p:spPr>
          <a:xfrm>
            <a:off x="584200" y="1435497"/>
            <a:ext cx="11018520" cy="5872377"/>
          </a:xfrm>
        </p:spPr>
        <p:txBody>
          <a:bodyPr/>
          <a:lstStyle/>
          <a:p>
            <a:pPr marL="0" indent="0">
              <a:buNone/>
            </a:pPr>
            <a:r>
              <a:rPr lang="en-US" dirty="0">
                <a:solidFill>
                  <a:schemeClr val="tx1"/>
                </a:solidFill>
                <a:latin typeface="Segoe UI Light" panose="020B0502040204020203" pitchFamily="34" charset="0"/>
                <a:cs typeface="Segoe UI Light" panose="020B0502040204020203" pitchFamily="34" charset="0"/>
              </a:rPr>
              <a:t>VMware VMs can be migrated  using Azure Migrate Server Migration with the following two options:</a:t>
            </a:r>
            <a:endParaRPr lang="en-US" dirty="0">
              <a:latin typeface="Segoe UI Light" panose="020B0502040204020203" pitchFamily="34" charset="0"/>
              <a:cs typeface="Segoe UI Light" panose="020B0502040204020203" pitchFamily="34" charset="0"/>
            </a:endParaRPr>
          </a:p>
          <a:p>
            <a:pPr marL="685800" lvl="1" indent="-457200">
              <a:buFont typeface="Arial" panose="020B0604020202020204" pitchFamily="34" charset="0"/>
              <a:buChar char="•"/>
            </a:pPr>
            <a:r>
              <a:rPr lang="en-US" sz="2400" b="1" dirty="0">
                <a:solidFill>
                  <a:schemeClr val="tx1"/>
                </a:solidFill>
                <a:latin typeface="Segoe UI Light" panose="020B0502040204020203" pitchFamily="34" charset="0"/>
                <a:cs typeface="Segoe UI Light" panose="020B0502040204020203" pitchFamily="34" charset="0"/>
              </a:rPr>
              <a:t>Agentless replication</a:t>
            </a:r>
            <a:r>
              <a:rPr lang="en-US" sz="2400" dirty="0">
                <a:solidFill>
                  <a:schemeClr val="tx1"/>
                </a:solidFill>
                <a:latin typeface="Segoe UI Light" panose="020B0502040204020203" pitchFamily="34" charset="0"/>
                <a:cs typeface="Segoe UI Light" panose="020B0502040204020203" pitchFamily="34" charset="0"/>
              </a:rPr>
              <a:t>: Migrate VMs without needing to install anything on them.</a:t>
            </a:r>
          </a:p>
          <a:p>
            <a:pPr marL="685800" lvl="1" indent="-457200">
              <a:buFont typeface="Arial" panose="020B0604020202020204" pitchFamily="34" charset="0"/>
              <a:buChar char="•"/>
            </a:pPr>
            <a:r>
              <a:rPr lang="en-US" sz="2400" b="1" dirty="0">
                <a:solidFill>
                  <a:schemeClr val="tx1"/>
                </a:solidFill>
                <a:latin typeface="Segoe UI Light" panose="020B0502040204020203" pitchFamily="34" charset="0"/>
                <a:cs typeface="Segoe UI Light" panose="020B0502040204020203" pitchFamily="34" charset="0"/>
              </a:rPr>
              <a:t>Agent based replication</a:t>
            </a:r>
            <a:r>
              <a:rPr lang="en-US" sz="2400" dirty="0">
                <a:solidFill>
                  <a:schemeClr val="tx1"/>
                </a:solidFill>
                <a:latin typeface="Segoe UI Light" panose="020B0502040204020203" pitchFamily="34" charset="0"/>
                <a:cs typeface="Segoe UI Light" panose="020B0502040204020203" pitchFamily="34" charset="0"/>
              </a:rPr>
              <a:t>: Install an agent on the VM for replication.</a:t>
            </a:r>
          </a:p>
          <a:p>
            <a:pPr marL="0" lvl="1" indent="0">
              <a:buNone/>
            </a:pPr>
            <a:r>
              <a:rPr lang="en-US" sz="2800" dirty="0">
                <a:solidFill>
                  <a:schemeClr val="tx1"/>
                </a:solidFill>
                <a:latin typeface="Segoe UI Light" panose="020B0502040204020203" pitchFamily="34" charset="0"/>
                <a:cs typeface="Segoe UI Light" panose="020B0502040204020203" pitchFamily="34" charset="0"/>
              </a:rPr>
              <a:t>Agentless replication is easier to deploy in VMware, but currently has some limitations</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Simultaneous replication – maximum of 300 VMs migrated at a time</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VM must have 60 or less disks</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VM operating systems may need manual changes before migration</a:t>
            </a:r>
          </a:p>
          <a:p>
            <a:pPr marL="685800" lvl="1" indent="-457200">
              <a:buFont typeface="Arial" panose="020B0604020202020204" pitchFamily="34" charset="0"/>
              <a:buChar char="•"/>
            </a:pPr>
            <a:r>
              <a:rPr lang="en-US" sz="2400" dirty="0">
                <a:solidFill>
                  <a:schemeClr val="tx1"/>
                </a:solidFill>
                <a:latin typeface="Segoe UI Light" panose="020B0502040204020203" pitchFamily="34" charset="0"/>
                <a:cs typeface="Segoe UI Light" panose="020B0502040204020203" pitchFamily="34" charset="0"/>
              </a:rPr>
              <a:t>Issues with Linux/EUFI boot, encrypted disks/volumes, NFS volumes, and target storage</a:t>
            </a:r>
          </a:p>
          <a:p>
            <a:pPr marL="0" lvl="1" indent="0">
              <a:buNone/>
            </a:pPr>
            <a:endParaRPr lang="en-US" sz="2800" dirty="0">
              <a:solidFill>
                <a:schemeClr val="tx1"/>
              </a:solidFill>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5945697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IaaS Backup Components</a:t>
            </a:r>
          </a:p>
        </p:txBody>
      </p:sp>
      <p:graphicFrame>
        <p:nvGraphicFramePr>
          <p:cNvPr id="6" name="Table 5"/>
          <p:cNvGraphicFramePr>
            <a:graphicFrameLocks noGrp="1"/>
          </p:cNvGraphicFramePr>
          <p:nvPr/>
        </p:nvGraphicFramePr>
        <p:xfrm>
          <a:off x="402336" y="987553"/>
          <a:ext cx="11454305" cy="5567078"/>
        </p:xfrm>
        <a:graphic>
          <a:graphicData uri="http://schemas.openxmlformats.org/drawingml/2006/table">
            <a:tbl>
              <a:tblPr firstRow="1" firstCol="1" bandRow="1">
                <a:tableStyleId>{9D7B26C5-4107-4FEC-AEDC-1716B250A1EF}</a:tableStyleId>
              </a:tblPr>
              <a:tblGrid>
                <a:gridCol w="2021256">
                  <a:extLst>
                    <a:ext uri="{9D8B030D-6E8A-4147-A177-3AD203B41FA5}">
                      <a16:colId xmlns:a16="http://schemas.microsoft.com/office/drawing/2014/main" val="4288003681"/>
                    </a:ext>
                  </a:extLst>
                </a:gridCol>
                <a:gridCol w="2808312">
                  <a:extLst>
                    <a:ext uri="{9D8B030D-6E8A-4147-A177-3AD203B41FA5}">
                      <a16:colId xmlns:a16="http://schemas.microsoft.com/office/drawing/2014/main" val="802929741"/>
                    </a:ext>
                  </a:extLst>
                </a:gridCol>
                <a:gridCol w="2520280">
                  <a:extLst>
                    <a:ext uri="{9D8B030D-6E8A-4147-A177-3AD203B41FA5}">
                      <a16:colId xmlns:a16="http://schemas.microsoft.com/office/drawing/2014/main" val="2178456890"/>
                    </a:ext>
                  </a:extLst>
                </a:gridCol>
                <a:gridCol w="1813596">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652769">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Component</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Benefits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Limits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What is protected?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Where are backups stored?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extLst>
                  <a:ext uri="{0D108BD9-81ED-4DB2-BD59-A6C34878D82A}">
                    <a16:rowId xmlns:a16="http://schemas.microsoft.com/office/drawing/2014/main" val="2813120904"/>
                  </a:ext>
                </a:extLst>
              </a:tr>
              <a:tr h="2758216">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Backup Server</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Times New Roman" panose="02020603050405020304" pitchFamily="18" charset="0"/>
                        </a:rPr>
                        <a:t>(can be deployed in Azure and on-premises)</a:t>
                      </a: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App aware snapshots (VSS)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Full flexibility for when to take backups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Recovery granularity (all)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Can use 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Linux support on Hyper-V and VMware VMs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Back up and restore VMware VMs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Does not require a System Center license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Cannot back up Oracle workload.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Always requires live Azure subscription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No support for tape backup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Files,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Folders,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Volumes,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VMs,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Applications,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Symbol" panose="05050102010706020507" pitchFamily="18" charset="2"/>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Workloads,</a:t>
                      </a:r>
                    </a:p>
                    <a:p>
                      <a:pPr marL="285750" marR="0" indent="-285750">
                        <a:lnSpc>
                          <a:spcPct val="107000"/>
                        </a:lnSpc>
                        <a:spcBef>
                          <a:spcPts val="0"/>
                        </a:spcBef>
                        <a:spcAft>
                          <a:spcPts val="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System State</a:t>
                      </a:r>
                    </a:p>
                  </a:txBody>
                  <a:tcPr marL="152400" marR="152400" marT="114300" marB="114300"/>
                </a:tc>
                <a:tc>
                  <a:txBody>
                    <a:bodyPr/>
                    <a:lstStyle/>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Locally attached disk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808520236"/>
                  </a:ext>
                </a:extLst>
              </a:tr>
              <a:tr h="1957812">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IaaS VM Backup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Native backups for Windows/Linux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No specific agent installation required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Fabric-level backup with no backup infrastructure needed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Back up VMs once-a-day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Restore VMs only at disk level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Cannot back up on-premises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VMs,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222222"/>
                          </a:solidFill>
                          <a:effectLst/>
                          <a:latin typeface="Symbol" panose="05050102010706020507" pitchFamily="18" charset="2"/>
                          <a:ea typeface="Times New Roman" panose="02020603050405020304" pitchFamily="18" charset="0"/>
                          <a:cs typeface="Segoe UI" panose="020B0502040204020203" pitchFamily="34" charset="0"/>
                        </a:rPr>
                        <a:t>·</a:t>
                      </a: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  All disks (using PowerShell)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876597503"/>
                  </a:ext>
                </a:extLst>
              </a:tr>
            </a:tbl>
          </a:graphicData>
        </a:graphic>
      </p:graphicFrame>
    </p:spTree>
    <p:extLst>
      <p:ext uri="{BB962C8B-B14F-4D97-AF65-F5344CB8AC3E}">
        <p14:creationId xmlns:p14="http://schemas.microsoft.com/office/powerpoint/2010/main" val="506472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Recovery Services Vault Overview</a:t>
            </a:r>
            <a:br>
              <a:rPr lang="en-US" dirty="0">
                <a:latin typeface="Segoe UI Light" panose="020B0502040204020203" pitchFamily="34" charset="0"/>
                <a:cs typeface="Segoe UI Light" panose="020B0502040204020203" pitchFamily="34" charset="0"/>
              </a:rPr>
            </a:br>
            <a:endParaRPr lang="en-US" dirty="0">
              <a:solidFill>
                <a:schemeClr val="bg1">
                  <a:lumMod val="65000"/>
                </a:schemeClr>
              </a:solidFill>
              <a:latin typeface="Segoe UI Light" panose="020B0502040204020203" pitchFamily="34" charset="0"/>
              <a:cs typeface="Segoe UI Light" panose="020B0502040204020203" pitchFamily="34" charset="0"/>
            </a:endParaRPr>
          </a:p>
        </p:txBody>
      </p:sp>
      <p:pic>
        <p:nvPicPr>
          <p:cNvPr id="2" name="Picture 1" descr="Screenshot of the properties page in the Azure portal for a virtual machine VM (ContosoVM). Under Operations, Backup is highlighted.">
            <a:extLst>
              <a:ext uri="{FF2B5EF4-FFF2-40B4-BE49-F238E27FC236}">
                <a16:creationId xmlns:a16="http://schemas.microsoft.com/office/drawing/2014/main" id="{725556E0-0D84-46B1-929C-63A2D192720C}"/>
              </a:ext>
            </a:extLst>
          </p:cNvPr>
          <p:cNvPicPr>
            <a:picLocks noChangeAspect="1"/>
          </p:cNvPicPr>
          <p:nvPr/>
        </p:nvPicPr>
        <p:blipFill>
          <a:blip r:embed="rId3"/>
          <a:stretch>
            <a:fillRect/>
          </a:stretch>
        </p:blipFill>
        <p:spPr>
          <a:xfrm>
            <a:off x="5584191" y="1212051"/>
            <a:ext cx="6022592" cy="4433898"/>
          </a:xfrm>
          <a:prstGeom prst="rect">
            <a:avLst/>
          </a:prstGeom>
        </p:spPr>
      </p:pic>
      <p:sp>
        <p:nvSpPr>
          <p:cNvPr id="7" name="Text Placeholder 6">
            <a:extLst>
              <a:ext uri="{FF2B5EF4-FFF2-40B4-BE49-F238E27FC236}">
                <a16:creationId xmlns:a16="http://schemas.microsoft.com/office/drawing/2014/main" id="{B0975F70-9D3A-420E-89C2-CC4E5F526F12}"/>
              </a:ext>
            </a:extLst>
          </p:cNvPr>
          <p:cNvSpPr>
            <a:spLocks noGrp="1"/>
          </p:cNvSpPr>
          <p:nvPr>
            <p:ph type="body" sz="quarter" idx="10"/>
          </p:nvPr>
        </p:nvSpPr>
        <p:spPr>
          <a:xfrm>
            <a:off x="457199" y="2001795"/>
            <a:ext cx="5288693" cy="2822055"/>
          </a:xfrm>
        </p:spPr>
        <p:txBody>
          <a:bodyPr/>
          <a:lstStyle/>
          <a:p>
            <a:pPr marL="457200" indent="-457200">
              <a:lnSpc>
                <a:spcPct val="150000"/>
              </a:lnSpc>
              <a:spcBef>
                <a:spcPts val="0"/>
              </a:spcBef>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Secures Backup Data</a:t>
            </a:r>
          </a:p>
          <a:p>
            <a:pPr marL="457200" indent="-457200">
              <a:lnSpc>
                <a:spcPct val="150000"/>
              </a:lnSpc>
              <a:spcBef>
                <a:spcPts val="0"/>
              </a:spcBef>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Monitoring </a:t>
            </a:r>
          </a:p>
          <a:p>
            <a:pPr marL="457200" indent="-457200">
              <a:lnSpc>
                <a:spcPct val="150000"/>
              </a:lnSpc>
              <a:spcBef>
                <a:spcPts val="0"/>
              </a:spcBef>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Role Based Access Control</a:t>
            </a:r>
          </a:p>
          <a:p>
            <a:pPr marL="457200" indent="-457200">
              <a:lnSpc>
                <a:spcPct val="150000"/>
              </a:lnSpc>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403649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942045"/>
            <a:ext cx="9723652" cy="3557686"/>
          </a:xfrm>
        </p:spPr>
        <p:txBody>
          <a:bodyPr/>
          <a:lstStyle/>
          <a:p>
            <a:r>
              <a:rPr lang="en-US" dirty="0">
                <a:latin typeface="Segoe UI Light" panose="020B0502040204020203" pitchFamily="34" charset="0"/>
                <a:cs typeface="Segoe UI Light" panose="020B0502040204020203" pitchFamily="34" charset="0"/>
              </a:rPr>
              <a:t>Lesson 05: Azure to Azure Site Recovery</a:t>
            </a:r>
          </a:p>
        </p:txBody>
      </p:sp>
      <p:pic>
        <p:nvPicPr>
          <p:cNvPr id="3" name="Picture 2" descr="A picture containing table, drawing&#10;&#10;Description automatically generated">
            <a:extLst>
              <a:ext uri="{FF2B5EF4-FFF2-40B4-BE49-F238E27FC236}">
                <a16:creationId xmlns:a16="http://schemas.microsoft.com/office/drawing/2014/main" id="{296B5769-9920-4DD9-9E1B-98C7D3848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645" y="4985164"/>
            <a:ext cx="1247479" cy="1247479"/>
          </a:xfrm>
          <a:prstGeom prst="rect">
            <a:avLst/>
          </a:prstGeom>
        </p:spPr>
      </p:pic>
    </p:spTree>
    <p:extLst>
      <p:ext uri="{BB962C8B-B14F-4D97-AF65-F5344CB8AC3E}">
        <p14:creationId xmlns:p14="http://schemas.microsoft.com/office/powerpoint/2010/main" val="28521556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to Azure Site Recovery</a:t>
            </a:r>
          </a:p>
        </p:txBody>
      </p:sp>
      <p:sp>
        <p:nvSpPr>
          <p:cNvPr id="5" name="Content Placeholder 2">
            <a:extLst>
              <a:ext uri="{FF2B5EF4-FFF2-40B4-BE49-F238E27FC236}">
                <a16:creationId xmlns:a16="http://schemas.microsoft.com/office/drawing/2014/main" id="{AE188C04-7124-438A-828D-F89157F760AC}"/>
              </a:ext>
            </a:extLst>
          </p:cNvPr>
          <p:cNvSpPr>
            <a:spLocks noGrp="1"/>
          </p:cNvSpPr>
          <p:nvPr>
            <p:ph type="body" sz="quarter" idx="10"/>
          </p:nvPr>
        </p:nvSpPr>
        <p:spPr>
          <a:xfrm>
            <a:off x="586740" y="1193450"/>
            <a:ext cx="11018520" cy="6475619"/>
          </a:xfrm>
        </p:spPr>
        <p:txBody>
          <a:bodyPr/>
          <a:lstStyle/>
          <a:p>
            <a:r>
              <a:rPr lang="en-US" dirty="0">
                <a:latin typeface="Segoe UI Light" panose="020B0502040204020203" pitchFamily="34" charset="0"/>
                <a:cs typeface="Segoe UI Light" panose="020B0502040204020203" pitchFamily="34" charset="0"/>
              </a:rPr>
              <a:t>Replicate Azure VMs to </a:t>
            </a:r>
            <a:r>
              <a:rPr lang="en-US" b="1" dirty="0">
                <a:latin typeface="Segoe UI Light" panose="020B0502040204020203" pitchFamily="34" charset="0"/>
                <a:cs typeface="Segoe UI Light" panose="020B0502040204020203" pitchFamily="34" charset="0"/>
              </a:rPr>
              <a:t>any</a:t>
            </a:r>
            <a:r>
              <a:rPr lang="en-US" dirty="0">
                <a:latin typeface="Segoe UI Light" panose="020B0502040204020203" pitchFamily="34" charset="0"/>
                <a:cs typeface="Segoe UI Light" panose="020B0502040204020203" pitchFamily="34" charset="0"/>
              </a:rPr>
              <a:t> other Azure location</a:t>
            </a:r>
          </a:p>
          <a:p>
            <a:r>
              <a:rPr lang="en-US" dirty="0">
                <a:latin typeface="Segoe UI Light" panose="020B0502040204020203" pitchFamily="34" charset="0"/>
                <a:cs typeface="Segoe UI Light" panose="020B0502040204020203" pitchFamily="34" charset="0"/>
              </a:rPr>
              <a:t>No infrastructure to deploy</a:t>
            </a:r>
          </a:p>
          <a:p>
            <a:r>
              <a:rPr lang="en-US" dirty="0">
                <a:latin typeface="Segoe UI Light" panose="020B0502040204020203" pitchFamily="34" charset="0"/>
                <a:cs typeface="Segoe UI Light" panose="020B0502040204020203" pitchFamily="34" charset="0"/>
              </a:rPr>
              <a:t>Automatically deploys ASR Mobility Service extension to protected machines</a:t>
            </a:r>
          </a:p>
          <a:p>
            <a:r>
              <a:rPr lang="en-US" dirty="0">
                <a:latin typeface="Segoe UI Light" panose="020B0502040204020203" pitchFamily="34" charset="0"/>
                <a:cs typeface="Segoe UI Light" panose="020B0502040204020203" pitchFamily="34" charset="0"/>
              </a:rPr>
              <a:t>Replicates</a:t>
            </a:r>
          </a:p>
          <a:p>
            <a:pPr lvl="2"/>
            <a:r>
              <a:rPr lang="en-US" sz="1800" dirty="0">
                <a:latin typeface="Segoe UI Light" panose="020B0502040204020203" pitchFamily="34" charset="0"/>
                <a:cs typeface="Segoe UI Light" panose="020B0502040204020203" pitchFamily="34" charset="0"/>
              </a:rPr>
              <a:t>VMs</a:t>
            </a:r>
          </a:p>
          <a:p>
            <a:pPr lvl="2"/>
            <a:r>
              <a:rPr lang="en-US" sz="2000" dirty="0">
                <a:latin typeface="Segoe UI Light" panose="020B0502040204020203" pitchFamily="34" charset="0"/>
                <a:cs typeface="Segoe UI Light" panose="020B0502040204020203" pitchFamily="34" charset="0"/>
              </a:rPr>
              <a:t>Virtual Networks</a:t>
            </a:r>
          </a:p>
          <a:p>
            <a:pPr lvl="2"/>
            <a:r>
              <a:rPr lang="en-US" sz="2000" dirty="0">
                <a:latin typeface="Segoe UI Light" panose="020B0502040204020203" pitchFamily="34" charset="0"/>
                <a:cs typeface="Segoe UI Light" panose="020B0502040204020203" pitchFamily="34" charset="0"/>
              </a:rPr>
              <a:t>Availability Sets</a:t>
            </a:r>
          </a:p>
          <a:p>
            <a:pPr lvl="2"/>
            <a:r>
              <a:rPr lang="en-US" sz="2000" dirty="0">
                <a:latin typeface="Segoe UI Light" panose="020B0502040204020203" pitchFamily="34" charset="0"/>
                <a:cs typeface="Segoe UI Light" panose="020B0502040204020203" pitchFamily="34" charset="0"/>
              </a:rPr>
              <a:t>Storage accounts</a:t>
            </a:r>
          </a:p>
          <a:p>
            <a:pPr lvl="2"/>
            <a:r>
              <a:rPr lang="en-US" sz="2000" dirty="0">
                <a:latin typeface="Segoe UI Light" panose="020B0502040204020203" pitchFamily="34" charset="0"/>
                <a:cs typeface="Segoe UI Light" panose="020B0502040204020203" pitchFamily="34" charset="0"/>
              </a:rPr>
              <a:t>Optionally – you can specify your own VNets, Storage Accounts and Availability Sets</a:t>
            </a:r>
          </a:p>
          <a:p>
            <a:r>
              <a:rPr lang="en-US" dirty="0">
                <a:latin typeface="Segoe UI Light" panose="020B0502040204020203" pitchFamily="34" charset="0"/>
                <a:cs typeface="Segoe UI Light" panose="020B0502040204020203" pitchFamily="34" charset="0"/>
              </a:rPr>
              <a:t>Replicates on HTTPS channel on 443</a:t>
            </a:r>
          </a:p>
          <a:p>
            <a:pPr lvl="2"/>
            <a:r>
              <a:rPr lang="en-US" sz="2000" dirty="0">
                <a:latin typeface="Segoe UI Light" panose="020B0502040204020203" pitchFamily="34" charset="0"/>
                <a:cs typeface="Segoe UI Light" panose="020B0502040204020203" pitchFamily="34" charset="0"/>
              </a:rPr>
              <a:t>Generates Azure egress cost for outbound traffic from primary region</a:t>
            </a:r>
          </a:p>
          <a:p>
            <a:pPr lvl="1"/>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711598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70CF-4D51-422A-BBC3-397E87D503A1}"/>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to Azure Architecture</a:t>
            </a:r>
          </a:p>
        </p:txBody>
      </p:sp>
      <p:sp>
        <p:nvSpPr>
          <p:cNvPr id="3" name="Text Placeholder 2">
            <a:extLst>
              <a:ext uri="{FF2B5EF4-FFF2-40B4-BE49-F238E27FC236}">
                <a16:creationId xmlns:a16="http://schemas.microsoft.com/office/drawing/2014/main" id="{0F9DA3DB-B6E0-439A-A8E9-0C052DD45657}"/>
              </a:ext>
            </a:extLst>
          </p:cNvPr>
          <p:cNvSpPr>
            <a:spLocks noGrp="1"/>
          </p:cNvSpPr>
          <p:nvPr>
            <p:ph type="body" sz="quarter" idx="10"/>
          </p:nvPr>
        </p:nvSpPr>
        <p:spPr>
          <a:xfrm>
            <a:off x="593344" y="4379865"/>
            <a:ext cx="11598656" cy="1982081"/>
          </a:xfrm>
        </p:spPr>
        <p:txBody>
          <a:bodyPr/>
          <a:lstStyle/>
          <a:p>
            <a:pPr marL="514350" indent="-514350">
              <a:buAutoNum type="arabicPeriod"/>
            </a:pPr>
            <a:r>
              <a:rPr lang="en-US" dirty="0">
                <a:latin typeface="Segoe UI Light" panose="020B0502040204020203" pitchFamily="34" charset="0"/>
                <a:cs typeface="Segoe UI Light" panose="020B0502040204020203" pitchFamily="34" charset="0"/>
              </a:rPr>
              <a:t>VM is registered with Azure Site Recovery</a:t>
            </a:r>
          </a:p>
          <a:p>
            <a:pPr marL="514350" indent="-514350">
              <a:buAutoNum type="arabicPeriod"/>
            </a:pPr>
            <a:r>
              <a:rPr lang="en-US" dirty="0">
                <a:latin typeface="Segoe UI Light" panose="020B0502040204020203" pitchFamily="34" charset="0"/>
                <a:cs typeface="Segoe UI Light" panose="020B0502040204020203" pitchFamily="34" charset="0"/>
              </a:rPr>
              <a:t>Data is continuously replicated to cache</a:t>
            </a:r>
          </a:p>
          <a:p>
            <a:pPr marL="514350" indent="-514350">
              <a:buAutoNum type="arabicPeriod"/>
            </a:pPr>
            <a:r>
              <a:rPr lang="en-US" dirty="0">
                <a:latin typeface="Segoe UI Light" panose="020B0502040204020203" pitchFamily="34" charset="0"/>
                <a:cs typeface="Segoe UI Light" panose="020B0502040204020203" pitchFamily="34" charset="0"/>
              </a:rPr>
              <a:t>Cache is replicated to the target storage account</a:t>
            </a:r>
          </a:p>
          <a:p>
            <a:pPr marL="514350" indent="-514350">
              <a:buAutoNum type="arabicPeriod"/>
            </a:pPr>
            <a:r>
              <a:rPr lang="en-US" dirty="0">
                <a:latin typeface="Segoe UI Light" panose="020B0502040204020203" pitchFamily="34" charset="0"/>
                <a:cs typeface="Segoe UI Light" panose="020B0502040204020203" pitchFamily="34" charset="0"/>
              </a:rPr>
              <a:t>During failover the virtual machine is added to the target environment</a:t>
            </a:r>
          </a:p>
        </p:txBody>
      </p:sp>
      <p:pic>
        <p:nvPicPr>
          <p:cNvPr id="26" name="Picture 25" descr="Diagram of a VM writing to cache then failing over to another region.">
            <a:extLst>
              <a:ext uri="{FF2B5EF4-FFF2-40B4-BE49-F238E27FC236}">
                <a16:creationId xmlns:a16="http://schemas.microsoft.com/office/drawing/2014/main" id="{2B2F1A3E-079D-4FE8-8193-8E0122F4235B}"/>
              </a:ext>
            </a:extLst>
          </p:cNvPr>
          <p:cNvPicPr>
            <a:picLocks noChangeAspect="1"/>
          </p:cNvPicPr>
          <p:nvPr/>
        </p:nvPicPr>
        <p:blipFill>
          <a:blip r:embed="rId3"/>
          <a:stretch>
            <a:fillRect/>
          </a:stretch>
        </p:blipFill>
        <p:spPr>
          <a:xfrm>
            <a:off x="2119174" y="1250812"/>
            <a:ext cx="7577486" cy="2779784"/>
          </a:xfrm>
          <a:prstGeom prst="rect">
            <a:avLst/>
          </a:prstGeom>
        </p:spPr>
      </p:pic>
    </p:spTree>
    <p:extLst>
      <p:ext uri="{BB962C8B-B14F-4D97-AF65-F5344CB8AC3E}">
        <p14:creationId xmlns:p14="http://schemas.microsoft.com/office/powerpoint/2010/main" val="335810111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to Azure Site Recovery: Network Traffic</a:t>
            </a:r>
          </a:p>
        </p:txBody>
      </p:sp>
      <p:sp>
        <p:nvSpPr>
          <p:cNvPr id="5" name="Content Placeholder 2">
            <a:extLst>
              <a:ext uri="{FF2B5EF4-FFF2-40B4-BE49-F238E27FC236}">
                <a16:creationId xmlns:a16="http://schemas.microsoft.com/office/drawing/2014/main" id="{AE188C04-7124-438A-828D-F89157F760AC}"/>
              </a:ext>
            </a:extLst>
          </p:cNvPr>
          <p:cNvSpPr>
            <a:spLocks noGrp="1"/>
          </p:cNvSpPr>
          <p:nvPr>
            <p:ph type="body" sz="quarter" idx="13"/>
          </p:nvPr>
        </p:nvSpPr>
        <p:spPr>
          <a:xfrm>
            <a:off x="402336" y="1143000"/>
            <a:ext cx="11173968" cy="1075294"/>
          </a:xfrm>
        </p:spPr>
        <p:txBody>
          <a:bodyPr/>
          <a:lstStyle/>
          <a:p>
            <a:pPr lvl="1"/>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6" name="Content Placeholder 2">
            <a:extLst>
              <a:ext uri="{FF2B5EF4-FFF2-40B4-BE49-F238E27FC236}">
                <a16:creationId xmlns:a16="http://schemas.microsoft.com/office/drawing/2014/main" id="{E76E0637-5C68-4C5E-93B6-E8843A814049}"/>
              </a:ext>
            </a:extLst>
          </p:cNvPr>
          <p:cNvSpPr txBox="1">
            <a:spLocks/>
          </p:cNvSpPr>
          <p:nvPr/>
        </p:nvSpPr>
        <p:spPr>
          <a:xfrm>
            <a:off x="554736" y="1295400"/>
            <a:ext cx="11173968" cy="49560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20000"/>
              </a:spcBef>
              <a:spcAft>
                <a:spcPts val="0"/>
              </a:spcAft>
              <a:buSzPct val="90000"/>
              <a:buFont typeface="Wingdings" panose="05000000000000000000" pitchFamily="2" charset="2"/>
              <a:buChar char=""/>
            </a:pPr>
            <a:r>
              <a:rPr lang="en-US" sz="26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ASR traffic is only </a:t>
            </a:r>
            <a:r>
              <a:rPr lang="en-US" sz="2600" b="1"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outbound</a:t>
            </a:r>
            <a:r>
              <a:rPr lang="en-US" sz="26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 from protected VMs. </a:t>
            </a:r>
          </a:p>
          <a:p>
            <a:pPr marL="685783" lvl="1" defTabSz="932742">
              <a:lnSpc>
                <a:spcPct val="130000"/>
              </a:lnSpc>
              <a:buFont typeface="Wingdings" panose="05000000000000000000" pitchFamily="2" charset="2"/>
              <a:buChar char=""/>
            </a:pPr>
            <a:r>
              <a:rPr lang="en-US" sz="2200" dirty="0">
                <a:solidFill>
                  <a:schemeClr val="tx1"/>
                </a:solidFill>
                <a:latin typeface="Segoe UI Light" panose="020B0502040204020203" pitchFamily="34" charset="0"/>
                <a:cs typeface="Segoe UI Light" panose="020B0502040204020203" pitchFamily="34" charset="0"/>
              </a:rPr>
              <a:t>Access to ASR URLs</a:t>
            </a:r>
          </a:p>
          <a:p>
            <a:pPr lvl="2" fontAlgn="auto"/>
            <a:r>
              <a:rPr lang="en-US" dirty="0">
                <a:latin typeface="Segoe UI Light" panose="020B0502040204020203" pitchFamily="34" charset="0"/>
                <a:cs typeface="Segoe UI Light" panose="020B0502040204020203" pitchFamily="34" charset="0"/>
              </a:rPr>
              <a:t>*.blob.core.windows.net			for storage account writes</a:t>
            </a:r>
          </a:p>
          <a:p>
            <a:pPr lvl="2" fontAlgn="auto"/>
            <a:r>
              <a:rPr lang="en-US" dirty="0">
                <a:latin typeface="Segoe UI Light" panose="020B0502040204020203" pitchFamily="34" charset="0"/>
                <a:cs typeface="Segoe UI Light" panose="020B0502040204020203" pitchFamily="34" charset="0"/>
              </a:rPr>
              <a:t>login.microsoftonline.com			authorization and authentication to the ASR URLs</a:t>
            </a:r>
          </a:p>
          <a:p>
            <a:pPr lvl="2" fontAlgn="auto"/>
            <a:r>
              <a:rPr lang="en-US" dirty="0">
                <a:latin typeface="Segoe UI Light" panose="020B0502040204020203" pitchFamily="34" charset="0"/>
                <a:cs typeface="Segoe UI Light" panose="020B0502040204020203" pitchFamily="34" charset="0"/>
              </a:rPr>
              <a:t>*.hypervrecoverymanager.windowsazure.com	ASR service communication channel</a:t>
            </a:r>
          </a:p>
          <a:p>
            <a:pPr lvl="2" fontAlgn="auto"/>
            <a:r>
              <a:rPr lang="en-US" dirty="0">
                <a:latin typeface="Segoe UI Light" panose="020B0502040204020203" pitchFamily="34" charset="0"/>
                <a:cs typeface="Segoe UI Light" panose="020B0502040204020203" pitchFamily="34" charset="0"/>
              </a:rPr>
              <a:t>*.servicebus.windows.net			monitoring and diagnostics</a:t>
            </a:r>
          </a:p>
          <a:p>
            <a:pPr defTabSz="932742" fontAlgn="auto">
              <a:lnSpc>
                <a:spcPct val="100000"/>
              </a:lnSpc>
              <a:spcBef>
                <a:spcPct val="20000"/>
              </a:spcBef>
              <a:spcAft>
                <a:spcPts val="0"/>
              </a:spcAft>
              <a:buSzPct val="90000"/>
              <a:buFont typeface="Wingdings" panose="05000000000000000000" pitchFamily="2" charset="2"/>
              <a:buChar char=""/>
            </a:pPr>
            <a:r>
              <a:rPr lang="en-US" sz="260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Outbound security rules for NSGs</a:t>
            </a:r>
          </a:p>
          <a:p>
            <a:pPr marL="685783" lvl="1" defTabSz="932742" fontAlgn="auto">
              <a:lnSpc>
                <a:spcPct val="140000"/>
              </a:lnSpc>
              <a:buFont typeface="Wingdings" panose="05000000000000000000" pitchFamily="2" charset="2"/>
              <a:buChar char=""/>
            </a:pPr>
            <a:r>
              <a:rPr lang="en-US" sz="2200" dirty="0">
                <a:latin typeface="Segoe UI Light" panose="020B0502040204020203" pitchFamily="34" charset="0"/>
                <a:cs typeface="Segoe UI Light" panose="020B0502040204020203" pitchFamily="34" charset="0"/>
              </a:rPr>
              <a:t>Site </a:t>
            </a:r>
            <a:r>
              <a:rPr lang="en-US" sz="2200" dirty="0">
                <a:solidFill>
                  <a:schemeClr val="tx1"/>
                </a:solidFill>
                <a:latin typeface="Segoe UI Light" panose="020B0502040204020203" pitchFamily="34" charset="0"/>
                <a:cs typeface="Segoe UI Light" panose="020B0502040204020203" pitchFamily="34" charset="0"/>
              </a:rPr>
              <a:t>Recovery service and monitoring IP addresses (location specific)</a:t>
            </a:r>
          </a:p>
          <a:p>
            <a:pPr lvl="1" fontAlgn="auto"/>
            <a:endParaRPr lang="en-US" dirty="0">
              <a:latin typeface="Segoe UI Light" panose="020B0502040204020203" pitchFamily="34" charset="0"/>
              <a:cs typeface="Segoe UI Light" panose="020B0502040204020203" pitchFamily="34" charset="0"/>
            </a:endParaRPr>
          </a:p>
          <a:p>
            <a:pPr marL="457200" lvl="1" indent="0" fontAlgn="auto">
              <a:buNone/>
            </a:pPr>
            <a:endParaRPr lang="en-US" dirty="0">
              <a:latin typeface="Segoe UI Light" panose="020B0502040204020203" pitchFamily="34" charset="0"/>
              <a:cs typeface="Segoe UI Light" panose="020B0502040204020203" pitchFamily="34" charset="0"/>
            </a:endParaRPr>
          </a:p>
          <a:p>
            <a:pPr fontAlgn="auto"/>
            <a:endParaRPr lang="en-US" dirty="0">
              <a:latin typeface="Segoe UI Light" panose="020B0502040204020203" pitchFamily="34" charset="0"/>
              <a:cs typeface="Segoe UI Light" panose="020B0502040204020203" pitchFamily="34" charset="0"/>
            </a:endParaRPr>
          </a:p>
          <a:p>
            <a:pPr marL="0" indent="0" fontAlgn="auto">
              <a:buNone/>
            </a:pPr>
            <a:r>
              <a:rPr lang="en-US" dirty="0">
                <a:latin typeface="Segoe UI Light" panose="020B0502040204020203" pitchFamily="34" charset="0"/>
                <a:cs typeface="Segoe UI Light" panose="020B0502040204020203" pitchFamily="34" charset="0"/>
                <a:hlinkClick r:id="rId3"/>
              </a:rPr>
              <a:t>https://docs.microsoft.com/en-us/azure/site-recovery/site-recovery-azure-to-azure-networking-guidance#sample-nsg-configuration</a:t>
            </a:r>
            <a:r>
              <a:rPr lang="en-US" dirty="0">
                <a:latin typeface="Segoe UI Light" panose="020B0502040204020203" pitchFamily="34" charset="0"/>
                <a:cs typeface="Segoe UI Light" panose="020B0502040204020203" pitchFamily="34" charset="0"/>
              </a:rPr>
              <a:t> </a:t>
            </a:r>
          </a:p>
          <a:p>
            <a:pPr fontAlgn="auto"/>
            <a:endParaRPr lang="en-US" dirty="0">
              <a:latin typeface="Segoe UI Light" panose="020B0502040204020203" pitchFamily="34" charset="0"/>
              <a:cs typeface="Segoe UI Light" panose="020B0502040204020203" pitchFamily="34" charset="0"/>
            </a:endParaRPr>
          </a:p>
        </p:txBody>
      </p:sp>
      <p:graphicFrame>
        <p:nvGraphicFramePr>
          <p:cNvPr id="3" name="Table 2">
            <a:extLst>
              <a:ext uri="{FF2B5EF4-FFF2-40B4-BE49-F238E27FC236}">
                <a16:creationId xmlns:a16="http://schemas.microsoft.com/office/drawing/2014/main" id="{0D1293AD-A380-4A16-8C33-2C9F768EECBE}"/>
              </a:ext>
            </a:extLst>
          </p:cNvPr>
          <p:cNvGraphicFramePr>
            <a:graphicFrameLocks noGrp="1"/>
          </p:cNvGraphicFramePr>
          <p:nvPr/>
        </p:nvGraphicFramePr>
        <p:xfrm>
          <a:off x="731520" y="4459512"/>
          <a:ext cx="10515600" cy="790074"/>
        </p:xfrm>
        <a:graphic>
          <a:graphicData uri="http://schemas.openxmlformats.org/drawingml/2006/table">
            <a:tbl>
              <a:tblPr/>
              <a:tblGrid>
                <a:gridCol w="3505200">
                  <a:extLst>
                    <a:ext uri="{9D8B030D-6E8A-4147-A177-3AD203B41FA5}">
                      <a16:colId xmlns:a16="http://schemas.microsoft.com/office/drawing/2014/main" val="461922186"/>
                    </a:ext>
                  </a:extLst>
                </a:gridCol>
                <a:gridCol w="3505200">
                  <a:extLst>
                    <a:ext uri="{9D8B030D-6E8A-4147-A177-3AD203B41FA5}">
                      <a16:colId xmlns:a16="http://schemas.microsoft.com/office/drawing/2014/main" val="4199344642"/>
                    </a:ext>
                  </a:extLst>
                </a:gridCol>
                <a:gridCol w="3505200">
                  <a:extLst>
                    <a:ext uri="{9D8B030D-6E8A-4147-A177-3AD203B41FA5}">
                      <a16:colId xmlns:a16="http://schemas.microsoft.com/office/drawing/2014/main" val="1382047430"/>
                    </a:ext>
                  </a:extLst>
                </a:gridCol>
              </a:tblGrid>
              <a:tr h="395037">
                <a:tc>
                  <a:txBody>
                    <a:bodyPr/>
                    <a:lstStyle/>
                    <a:p>
                      <a:pPr rtl="0"/>
                      <a:r>
                        <a:rPr lang="en-US" b="1" dirty="0"/>
                        <a:t>Location</a:t>
                      </a:r>
                      <a:endParaRPr lang="en-US" dirty="0"/>
                    </a:p>
                  </a:txBody>
                  <a:tcPr anchor="ctr">
                    <a:lnL>
                      <a:noFill/>
                    </a:lnL>
                    <a:lnR>
                      <a:noFill/>
                    </a:lnR>
                    <a:lnT>
                      <a:noFill/>
                    </a:lnT>
                    <a:lnB>
                      <a:noFill/>
                    </a:lnB>
                  </a:tcPr>
                </a:tc>
                <a:tc>
                  <a:txBody>
                    <a:bodyPr/>
                    <a:lstStyle/>
                    <a:p>
                      <a:pPr rtl="0"/>
                      <a:r>
                        <a:rPr lang="en-US" b="1" dirty="0"/>
                        <a:t>Site Recovery service IPs</a:t>
                      </a:r>
                      <a:endParaRPr lang="en-US" dirty="0"/>
                    </a:p>
                  </a:txBody>
                  <a:tcPr anchor="ctr">
                    <a:lnL>
                      <a:noFill/>
                    </a:lnL>
                    <a:lnR>
                      <a:noFill/>
                    </a:lnR>
                    <a:lnT>
                      <a:noFill/>
                    </a:lnT>
                    <a:lnB>
                      <a:noFill/>
                    </a:lnB>
                  </a:tcPr>
                </a:tc>
                <a:tc>
                  <a:txBody>
                    <a:bodyPr/>
                    <a:lstStyle/>
                    <a:p>
                      <a:pPr rtl="0"/>
                      <a:r>
                        <a:rPr lang="en-US" b="1" dirty="0"/>
                        <a:t>Site Recovery monitoring IP</a:t>
                      </a:r>
                      <a:endParaRPr lang="en-US" dirty="0"/>
                    </a:p>
                  </a:txBody>
                  <a:tcPr anchor="ctr">
                    <a:lnL>
                      <a:noFill/>
                    </a:lnL>
                    <a:lnR>
                      <a:noFill/>
                    </a:lnR>
                    <a:lnT>
                      <a:noFill/>
                    </a:lnT>
                    <a:lnB>
                      <a:noFill/>
                    </a:lnB>
                  </a:tcPr>
                </a:tc>
                <a:extLst>
                  <a:ext uri="{0D108BD9-81ED-4DB2-BD59-A6C34878D82A}">
                    <a16:rowId xmlns:a16="http://schemas.microsoft.com/office/drawing/2014/main" val="920488206"/>
                  </a:ext>
                </a:extLst>
              </a:tr>
              <a:tr h="395037">
                <a:tc>
                  <a:txBody>
                    <a:bodyPr/>
                    <a:lstStyle/>
                    <a:p>
                      <a:pPr rtl="0"/>
                      <a:r>
                        <a:rPr lang="en-US" dirty="0"/>
                        <a:t>Central US</a:t>
                      </a:r>
                    </a:p>
                  </a:txBody>
                  <a:tcPr anchor="ctr">
                    <a:lnL>
                      <a:noFill/>
                    </a:lnL>
                    <a:lnR>
                      <a:noFill/>
                    </a:lnR>
                    <a:lnT>
                      <a:noFill/>
                    </a:lnT>
                    <a:lnB>
                      <a:noFill/>
                    </a:lnB>
                  </a:tcPr>
                </a:tc>
                <a:tc>
                  <a:txBody>
                    <a:bodyPr/>
                    <a:lstStyle/>
                    <a:p>
                      <a:pPr rtl="0"/>
                      <a:r>
                        <a:rPr lang="en-US" dirty="0"/>
                        <a:t>40.69.144.231</a:t>
                      </a:r>
                    </a:p>
                  </a:txBody>
                  <a:tcPr anchor="ctr">
                    <a:lnL>
                      <a:noFill/>
                    </a:lnL>
                    <a:lnR>
                      <a:noFill/>
                    </a:lnR>
                    <a:lnT>
                      <a:noFill/>
                    </a:lnT>
                    <a:lnB>
                      <a:noFill/>
                    </a:lnB>
                  </a:tcPr>
                </a:tc>
                <a:tc>
                  <a:txBody>
                    <a:bodyPr/>
                    <a:lstStyle/>
                    <a:p>
                      <a:pPr rtl="0"/>
                      <a:r>
                        <a:rPr lang="en-US" dirty="0"/>
                        <a:t>52.165.34.144</a:t>
                      </a:r>
                    </a:p>
                  </a:txBody>
                  <a:tcPr anchor="ctr">
                    <a:lnL>
                      <a:noFill/>
                    </a:lnL>
                    <a:lnR>
                      <a:noFill/>
                    </a:lnR>
                    <a:lnT>
                      <a:noFill/>
                    </a:lnT>
                    <a:lnB>
                      <a:noFill/>
                    </a:lnB>
                  </a:tcPr>
                </a:tc>
                <a:extLst>
                  <a:ext uri="{0D108BD9-81ED-4DB2-BD59-A6C34878D82A}">
                    <a16:rowId xmlns:a16="http://schemas.microsoft.com/office/drawing/2014/main" val="932677169"/>
                  </a:ext>
                </a:extLst>
              </a:tr>
            </a:tbl>
          </a:graphicData>
        </a:graphic>
      </p:graphicFrame>
    </p:spTree>
    <p:extLst>
      <p:ext uri="{BB962C8B-B14F-4D97-AF65-F5344CB8AC3E}">
        <p14:creationId xmlns:p14="http://schemas.microsoft.com/office/powerpoint/2010/main" val="3300958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latin typeface="Segoe UI Light" panose="020B0502040204020203" pitchFamily="34" charset="0"/>
                <a:cs typeface="Segoe UI Light" panose="020B0502040204020203" pitchFamily="34" charset="0"/>
              </a:rPr>
              <a:t>Azure to Azure VM Protection</a:t>
            </a:r>
          </a:p>
        </p:txBody>
      </p:sp>
      <p:sp>
        <p:nvSpPr>
          <p:cNvPr id="3" name="Content Placeholder 2"/>
          <p:cNvSpPr>
            <a:spLocks noGrp="1"/>
          </p:cNvSpPr>
          <p:nvPr>
            <p:ph type="body" sz="quarter" idx="10"/>
          </p:nvPr>
        </p:nvSpPr>
        <p:spPr>
          <a:xfrm>
            <a:off x="377372" y="1488391"/>
            <a:ext cx="5509260" cy="2646878"/>
          </a:xfrm>
        </p:spPr>
        <p:txBody>
          <a:bodyPr/>
          <a:lstStyle/>
          <a:p>
            <a:r>
              <a:rPr lang="en-US" dirty="0">
                <a:latin typeface="Segoe UI Light" panose="020B0502040204020203" pitchFamily="34" charset="0"/>
                <a:cs typeface="Segoe UI Light" panose="020B0502040204020203" pitchFamily="34" charset="0"/>
              </a:rPr>
              <a:t>Establish a recovery services vault</a:t>
            </a:r>
          </a:p>
          <a:p>
            <a:pPr lvl="1"/>
            <a:r>
              <a:rPr lang="en-US" sz="2400" dirty="0">
                <a:latin typeface="Segoe UI Light" panose="020B0502040204020203" pitchFamily="34" charset="0"/>
                <a:cs typeface="Segoe UI Light" panose="020B0502040204020203" pitchFamily="34" charset="0"/>
              </a:rPr>
              <a:t>In a </a:t>
            </a:r>
            <a:r>
              <a:rPr lang="en-US" sz="2400" i="1" dirty="0">
                <a:latin typeface="Segoe UI Light" panose="020B0502040204020203" pitchFamily="34" charset="0"/>
                <a:cs typeface="Segoe UI Light" panose="020B0502040204020203" pitchFamily="34" charset="0"/>
              </a:rPr>
              <a:t>different location </a:t>
            </a:r>
            <a:r>
              <a:rPr lang="en-US" sz="2400" dirty="0">
                <a:latin typeface="Segoe UI Light" panose="020B0502040204020203" pitchFamily="34" charset="0"/>
                <a:cs typeface="Segoe UI Light" panose="020B0502040204020203" pitchFamily="34" charset="0"/>
              </a:rPr>
              <a:t>than where your VMs reside</a:t>
            </a:r>
          </a:p>
          <a:p>
            <a:pPr lvl="1"/>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pic>
        <p:nvPicPr>
          <p:cNvPr id="4" name="Picture 3" descr="Screenshot of Recovery Services vault blade, that is created for an Azure to Azure site recovery. The standard parameters are shown: Name, Subscription, Resource Group, and Location.">
            <a:extLst>
              <a:ext uri="{FF2B5EF4-FFF2-40B4-BE49-F238E27FC236}">
                <a16:creationId xmlns:a16="http://schemas.microsoft.com/office/drawing/2014/main" id="{225EE256-907F-46D5-8E64-D9F539080830}"/>
              </a:ext>
            </a:extLst>
          </p:cNvPr>
          <p:cNvPicPr>
            <a:picLocks noChangeAspect="1"/>
          </p:cNvPicPr>
          <p:nvPr/>
        </p:nvPicPr>
        <p:blipFill>
          <a:blip r:embed="rId3"/>
          <a:stretch>
            <a:fillRect/>
          </a:stretch>
        </p:blipFill>
        <p:spPr>
          <a:xfrm>
            <a:off x="6389914" y="1046490"/>
            <a:ext cx="5802086" cy="5612687"/>
          </a:xfrm>
          <a:prstGeom prst="rect">
            <a:avLst/>
          </a:prstGeom>
        </p:spPr>
      </p:pic>
    </p:spTree>
    <p:extLst>
      <p:ext uri="{BB962C8B-B14F-4D97-AF65-F5344CB8AC3E}">
        <p14:creationId xmlns:p14="http://schemas.microsoft.com/office/powerpoint/2010/main" val="288966499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Configuration</a:t>
            </a:r>
          </a:p>
        </p:txBody>
      </p:sp>
      <p:sp>
        <p:nvSpPr>
          <p:cNvPr id="3" name="Content Placeholder 2"/>
          <p:cNvSpPr>
            <a:spLocks noGrp="1"/>
          </p:cNvSpPr>
          <p:nvPr>
            <p:ph type="body" sz="quarter" idx="10"/>
          </p:nvPr>
        </p:nvSpPr>
        <p:spPr>
          <a:xfrm>
            <a:off x="388916" y="1206897"/>
            <a:ext cx="4608286" cy="2505132"/>
          </a:xfrm>
        </p:spPr>
        <p:txBody>
          <a:bodyPr>
            <a:normAutofit/>
          </a:bodyPr>
          <a:lstStyle/>
          <a:p>
            <a:r>
              <a:rPr lang="en-US" dirty="0">
                <a:latin typeface="Segoe UI Light" panose="020B0502040204020203" pitchFamily="34" charset="0"/>
                <a:cs typeface="Segoe UI Light" panose="020B0502040204020203" pitchFamily="34" charset="0"/>
              </a:rPr>
              <a:t>Getting Started – Site Recovery</a:t>
            </a:r>
          </a:p>
          <a:p>
            <a:pPr lvl="1"/>
            <a:r>
              <a:rPr lang="en-US" sz="2400" dirty="0">
                <a:latin typeface="Segoe UI Light" panose="020B0502040204020203" pitchFamily="34" charset="0"/>
                <a:cs typeface="Segoe UI Light" panose="020B0502040204020203" pitchFamily="34" charset="0"/>
              </a:rPr>
              <a:t>No infrastructure to prepare</a:t>
            </a:r>
          </a:p>
          <a:p>
            <a:pPr lvl="1"/>
            <a:r>
              <a:rPr lang="en-US" sz="2400" dirty="0">
                <a:latin typeface="Segoe UI Light" panose="020B0502040204020203" pitchFamily="34" charset="0"/>
                <a:cs typeface="Segoe UI Light" panose="020B0502040204020203" pitchFamily="34" charset="0"/>
              </a:rPr>
              <a:t>Step 1: Replicate Application</a:t>
            </a:r>
          </a:p>
          <a:p>
            <a:pPr lvl="1"/>
            <a:endParaRPr lang="en-US" dirty="0">
              <a:latin typeface="Segoe UI Light" panose="020B0502040204020203" pitchFamily="34" charset="0"/>
              <a:cs typeface="Segoe UI Light" panose="020B0502040204020203" pitchFamily="34" charset="0"/>
            </a:endParaRPr>
          </a:p>
          <a:p>
            <a:pPr lvl="6"/>
            <a:endParaRPr lang="en-US" dirty="0">
              <a:latin typeface="Segoe UI Light" panose="020B0502040204020203" pitchFamily="34" charset="0"/>
              <a:cs typeface="Segoe UI Light" panose="020B0502040204020203" pitchFamily="34" charset="0"/>
            </a:endParaRPr>
          </a:p>
        </p:txBody>
      </p:sp>
      <p:pic>
        <p:nvPicPr>
          <p:cNvPr id="5" name="Picture 4" descr="Screenshot of the Site Recovery blade for the ContosoDRVault. Under FOR ON-PREMISES MACHINES AND AZURE VMs, shows Step 1: Replicate Application, and Step 2: Manage Recovery Plans.">
            <a:extLst>
              <a:ext uri="{FF2B5EF4-FFF2-40B4-BE49-F238E27FC236}">
                <a16:creationId xmlns:a16="http://schemas.microsoft.com/office/drawing/2014/main" id="{5A257DDA-0386-4273-AD55-F0DD503BB02B}"/>
              </a:ext>
            </a:extLst>
          </p:cNvPr>
          <p:cNvPicPr>
            <a:picLocks noChangeAspect="1"/>
          </p:cNvPicPr>
          <p:nvPr/>
        </p:nvPicPr>
        <p:blipFill>
          <a:blip r:embed="rId3"/>
          <a:stretch>
            <a:fillRect/>
          </a:stretch>
        </p:blipFill>
        <p:spPr>
          <a:xfrm>
            <a:off x="4797854" y="1011198"/>
            <a:ext cx="7124752" cy="4962561"/>
          </a:xfrm>
          <a:prstGeom prst="rect">
            <a:avLst/>
          </a:prstGeom>
        </p:spPr>
      </p:pic>
    </p:spTree>
    <p:extLst>
      <p:ext uri="{BB962C8B-B14F-4D97-AF65-F5344CB8AC3E}">
        <p14:creationId xmlns:p14="http://schemas.microsoft.com/office/powerpoint/2010/main" val="364525679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Enable Replication</a:t>
            </a:r>
          </a:p>
        </p:txBody>
      </p:sp>
      <p:pic>
        <p:nvPicPr>
          <p:cNvPr id="5" name="Picture 4" descr="Composite of 2 screenshots to show the enable replication process (next step in the Site Recovery process). First screenshot shows Source blade for ContosoDRVault with highlighted options of East US for source location and az900Demos for Source resource group.">
            <a:extLst>
              <a:ext uri="{FF2B5EF4-FFF2-40B4-BE49-F238E27FC236}">
                <a16:creationId xmlns:a16="http://schemas.microsoft.com/office/drawing/2014/main" id="{288D8DE3-AC6A-4222-8782-63378C93E537}"/>
              </a:ext>
            </a:extLst>
          </p:cNvPr>
          <p:cNvPicPr>
            <a:picLocks noChangeAspect="1"/>
          </p:cNvPicPr>
          <p:nvPr/>
        </p:nvPicPr>
        <p:blipFill>
          <a:blip r:embed="rId3"/>
          <a:stretch>
            <a:fillRect/>
          </a:stretch>
        </p:blipFill>
        <p:spPr>
          <a:xfrm>
            <a:off x="196716" y="966746"/>
            <a:ext cx="5953169" cy="5572166"/>
          </a:xfrm>
          <a:prstGeom prst="rect">
            <a:avLst/>
          </a:prstGeom>
        </p:spPr>
      </p:pic>
      <p:pic>
        <p:nvPicPr>
          <p:cNvPr id="7" name="Picture 6" descr="Second screenshot in composite shows the Select virtual machines, highlighting virtual machines myMV0 and myVM02 as checked and OK button ready to be pressed.">
            <a:extLst>
              <a:ext uri="{FF2B5EF4-FFF2-40B4-BE49-F238E27FC236}">
                <a16:creationId xmlns:a16="http://schemas.microsoft.com/office/drawing/2014/main" id="{221E54CC-F5DE-46D1-B698-459340C6E252}"/>
              </a:ext>
            </a:extLst>
          </p:cNvPr>
          <p:cNvPicPr>
            <a:picLocks noChangeAspect="1"/>
          </p:cNvPicPr>
          <p:nvPr/>
        </p:nvPicPr>
        <p:blipFill>
          <a:blip r:embed="rId4"/>
          <a:stretch>
            <a:fillRect/>
          </a:stretch>
        </p:blipFill>
        <p:spPr>
          <a:xfrm>
            <a:off x="6327933" y="966746"/>
            <a:ext cx="5667351" cy="3249743"/>
          </a:xfrm>
          <a:prstGeom prst="rect">
            <a:avLst/>
          </a:prstGeom>
        </p:spPr>
      </p:pic>
      <p:sp>
        <p:nvSpPr>
          <p:cNvPr id="3" name="Rectangle 2">
            <a:extLst>
              <a:ext uri="{FF2B5EF4-FFF2-40B4-BE49-F238E27FC236}">
                <a16:creationId xmlns:a16="http://schemas.microsoft.com/office/drawing/2014/main" id="{D3F94D8D-C4F1-4047-BFB1-67154BBD2411}"/>
              </a:ext>
            </a:extLst>
          </p:cNvPr>
          <p:cNvSpPr/>
          <p:nvPr/>
        </p:nvSpPr>
        <p:spPr bwMode="auto">
          <a:xfrm>
            <a:off x="3492347" y="5354198"/>
            <a:ext cx="1652530" cy="121185"/>
          </a:xfrm>
          <a:prstGeom prst="rect">
            <a:avLst/>
          </a:prstGeom>
          <a:gradFill>
            <a:gsLst>
              <a:gs pos="27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978670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180201"/>
            <a:ext cx="11018520" cy="553998"/>
          </a:xfrm>
        </p:spPr>
        <p:txBody>
          <a:bodyPr/>
          <a:lstStyle/>
          <a:p>
            <a:r>
              <a:rPr lang="en-US" dirty="0">
                <a:latin typeface="Segoe UI Light" panose="020B0502040204020203" pitchFamily="34" charset="0"/>
                <a:cs typeface="Segoe UI Light" panose="020B0502040204020203" pitchFamily="34" charset="0"/>
              </a:rPr>
              <a:t>Settings</a:t>
            </a:r>
          </a:p>
        </p:txBody>
      </p:sp>
      <p:sp>
        <p:nvSpPr>
          <p:cNvPr id="3" name="Content Placeholder 2"/>
          <p:cNvSpPr>
            <a:spLocks noGrp="1"/>
          </p:cNvSpPr>
          <p:nvPr>
            <p:ph type="body" sz="quarter" idx="10"/>
          </p:nvPr>
        </p:nvSpPr>
        <p:spPr>
          <a:xfrm>
            <a:off x="588263" y="1251784"/>
            <a:ext cx="4440918" cy="5749266"/>
          </a:xfrm>
        </p:spPr>
        <p:txBody>
          <a:bodyPr/>
          <a:lstStyle/>
          <a:p>
            <a:r>
              <a:rPr lang="en-US" dirty="0">
                <a:latin typeface="Segoe UI Light" panose="020B0502040204020203" pitchFamily="34" charset="0"/>
                <a:cs typeface="Segoe UI Light" panose="020B0502040204020203" pitchFamily="34" charset="0"/>
              </a:rPr>
              <a:t>Target location</a:t>
            </a:r>
          </a:p>
          <a:p>
            <a:pPr lvl="1"/>
            <a:r>
              <a:rPr lang="en-US" sz="2400" dirty="0">
                <a:latin typeface="Segoe UI Light" panose="020B0502040204020203" pitchFamily="34" charset="0"/>
                <a:cs typeface="Segoe UI Light" panose="020B0502040204020203" pitchFamily="34" charset="0"/>
              </a:rPr>
              <a:t>Same as vault</a:t>
            </a:r>
          </a:p>
          <a:p>
            <a:r>
              <a:rPr lang="en-US" dirty="0">
                <a:latin typeface="Segoe UI Light" panose="020B0502040204020203" pitchFamily="34" charset="0"/>
                <a:cs typeface="Segoe UI Light" panose="020B0502040204020203" pitchFamily="34" charset="0"/>
              </a:rPr>
              <a:t>System (can) replicates</a:t>
            </a:r>
          </a:p>
          <a:p>
            <a:pPr lvl="1"/>
            <a:r>
              <a:rPr lang="en-US" sz="2400" dirty="0">
                <a:latin typeface="Segoe UI Light" panose="020B0502040204020203" pitchFamily="34" charset="0"/>
                <a:cs typeface="Segoe UI Light" panose="020B0502040204020203" pitchFamily="34" charset="0"/>
              </a:rPr>
              <a:t>VM</a:t>
            </a:r>
          </a:p>
          <a:p>
            <a:pPr lvl="1"/>
            <a:r>
              <a:rPr lang="en-US" sz="2400" dirty="0">
                <a:latin typeface="Segoe UI Light" panose="020B0502040204020203" pitchFamily="34" charset="0"/>
                <a:cs typeface="Segoe UI Light" panose="020B0502040204020203" pitchFamily="34" charset="0"/>
              </a:rPr>
              <a:t>Resource Group Name</a:t>
            </a:r>
          </a:p>
          <a:p>
            <a:pPr lvl="1"/>
            <a:r>
              <a:rPr lang="en-US" sz="2400" dirty="0">
                <a:latin typeface="Segoe UI Light" panose="020B0502040204020203" pitchFamily="34" charset="0"/>
                <a:cs typeface="Segoe UI Light" panose="020B0502040204020203" pitchFamily="34" charset="0"/>
              </a:rPr>
              <a:t>Virtual Network</a:t>
            </a:r>
          </a:p>
          <a:p>
            <a:pPr lvl="1"/>
            <a:r>
              <a:rPr lang="en-US" sz="2400" dirty="0">
                <a:latin typeface="Segoe UI Light" panose="020B0502040204020203" pitchFamily="34" charset="0"/>
                <a:cs typeface="Segoe UI Light" panose="020B0502040204020203" pitchFamily="34" charset="0"/>
              </a:rPr>
              <a:t>Availability Sets</a:t>
            </a:r>
          </a:p>
          <a:p>
            <a:pPr marL="0" indent="0">
              <a:buNone/>
            </a:pP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EDD57253-B68E-43E0-8FE1-1A382E26268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0000"/>
                    </a14:imgEffect>
                  </a14:imgLayer>
                </a14:imgProps>
              </a:ext>
            </a:extLst>
          </a:blip>
          <a:stretch>
            <a:fillRect/>
          </a:stretch>
        </p:blipFill>
        <p:spPr>
          <a:xfrm>
            <a:off x="5305277" y="418035"/>
            <a:ext cx="5471612" cy="6065430"/>
          </a:xfrm>
          <a:prstGeom prst="rect">
            <a:avLst/>
          </a:prstGeom>
        </p:spPr>
      </p:pic>
    </p:spTree>
    <p:extLst>
      <p:ext uri="{BB962C8B-B14F-4D97-AF65-F5344CB8AC3E}">
        <p14:creationId xmlns:p14="http://schemas.microsoft.com/office/powerpoint/2010/main" val="38738840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2CB7-2F4E-449B-8641-E5C461A63174}"/>
              </a:ext>
            </a:extLst>
          </p:cNvPr>
          <p:cNvSpPr>
            <a:spLocks noGrp="1"/>
          </p:cNvSpPr>
          <p:nvPr>
            <p:ph type="title"/>
          </p:nvPr>
        </p:nvSpPr>
        <p:spPr>
          <a:xfrm>
            <a:off x="709033" y="439947"/>
            <a:ext cx="11018520" cy="553998"/>
          </a:xfrm>
        </p:spPr>
        <p:txBody>
          <a:bodyPr/>
          <a:lstStyle/>
          <a:p>
            <a:r>
              <a:rPr lang="en-US" b="1" dirty="0">
                <a:latin typeface="Segoe UI Light" panose="020B0502040204020203" pitchFamily="34" charset="0"/>
                <a:cs typeface="Segoe UI Light" panose="020B0502040204020203" pitchFamily="34" charset="0"/>
              </a:rPr>
              <a:t>Deployment Steps Comparison</a:t>
            </a:r>
            <a:endParaRPr lang="en-US" dirty="0">
              <a:latin typeface="Segoe UI Light" panose="020B0502040204020203" pitchFamily="34" charset="0"/>
              <a:cs typeface="Segoe UI Light" panose="020B0502040204020203" pitchFamily="34" charset="0"/>
            </a:endParaRPr>
          </a:p>
        </p:txBody>
      </p:sp>
      <p:pic>
        <p:nvPicPr>
          <p:cNvPr id="4" name="Picture 3" descr="Table of deployment steps comparison. The table is provided in the student content.">
            <a:extLst>
              <a:ext uri="{FF2B5EF4-FFF2-40B4-BE49-F238E27FC236}">
                <a16:creationId xmlns:a16="http://schemas.microsoft.com/office/drawing/2014/main" id="{AE846A07-D92C-451F-89DB-CCA973665096}"/>
              </a:ext>
            </a:extLst>
          </p:cNvPr>
          <p:cNvPicPr>
            <a:picLocks noChangeAspect="1"/>
          </p:cNvPicPr>
          <p:nvPr/>
        </p:nvPicPr>
        <p:blipFill>
          <a:blip r:embed="rId3"/>
          <a:stretch>
            <a:fillRect/>
          </a:stretch>
        </p:blipFill>
        <p:spPr>
          <a:xfrm>
            <a:off x="709033" y="1139326"/>
            <a:ext cx="9533333" cy="5495238"/>
          </a:xfrm>
          <a:prstGeom prst="rect">
            <a:avLst/>
          </a:prstGeom>
        </p:spPr>
      </p:pic>
    </p:spTree>
    <p:extLst>
      <p:ext uri="{BB962C8B-B14F-4D97-AF65-F5344CB8AC3E}">
        <p14:creationId xmlns:p14="http://schemas.microsoft.com/office/powerpoint/2010/main" val="176876729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2DE2-4893-4EA4-9F2C-6B8A8D8B9589}"/>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Customize target resources</a:t>
            </a:r>
          </a:p>
        </p:txBody>
      </p:sp>
      <p:pic>
        <p:nvPicPr>
          <p:cNvPr id="5" name="Picture 4" descr="Screenshot of the Customize target settings blade. General settings and VM Settings. VM settings section shows the MYAVSET availability set with myVM0and myVM02 shown. There are settings shown for Source  managed disk, Replica managed disk, Cache storage, and Target availability type.">
            <a:extLst>
              <a:ext uri="{FF2B5EF4-FFF2-40B4-BE49-F238E27FC236}">
                <a16:creationId xmlns:a16="http://schemas.microsoft.com/office/drawing/2014/main" id="{7CA712C0-78ED-4EBD-9982-88AA026FB28C}"/>
              </a:ext>
            </a:extLst>
          </p:cNvPr>
          <p:cNvPicPr>
            <a:picLocks noChangeAspect="1"/>
          </p:cNvPicPr>
          <p:nvPr/>
        </p:nvPicPr>
        <p:blipFill>
          <a:blip r:embed="rId3"/>
          <a:stretch>
            <a:fillRect/>
          </a:stretch>
        </p:blipFill>
        <p:spPr>
          <a:xfrm>
            <a:off x="1170858" y="1319859"/>
            <a:ext cx="10220400" cy="4667284"/>
          </a:xfrm>
          <a:prstGeom prst="rect">
            <a:avLst/>
          </a:prstGeom>
        </p:spPr>
      </p:pic>
    </p:spTree>
    <p:extLst>
      <p:ext uri="{BB962C8B-B14F-4D97-AF65-F5344CB8AC3E}">
        <p14:creationId xmlns:p14="http://schemas.microsoft.com/office/powerpoint/2010/main" val="29248949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9B72-A58F-4178-8639-72A5D3C0BA0E}"/>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Replication Settings</a:t>
            </a:r>
          </a:p>
        </p:txBody>
      </p:sp>
      <p:pic>
        <p:nvPicPr>
          <p:cNvPr id="5" name="Picture 4" descr="Screenshot of the Configure replication settings page. Shows options for Name, Recovery point retention, App-consistent snapshot frequency, and Multi-VM consistency.">
            <a:extLst>
              <a:ext uri="{FF2B5EF4-FFF2-40B4-BE49-F238E27FC236}">
                <a16:creationId xmlns:a16="http://schemas.microsoft.com/office/drawing/2014/main" id="{460982FA-87D4-4400-92AF-F0D51740CE20}"/>
              </a:ext>
            </a:extLst>
          </p:cNvPr>
          <p:cNvPicPr>
            <a:picLocks noChangeAspect="1"/>
          </p:cNvPicPr>
          <p:nvPr/>
        </p:nvPicPr>
        <p:blipFill>
          <a:blip r:embed="rId3"/>
          <a:stretch>
            <a:fillRect/>
          </a:stretch>
        </p:blipFill>
        <p:spPr>
          <a:xfrm>
            <a:off x="5192487" y="1285261"/>
            <a:ext cx="5753608" cy="5115540"/>
          </a:xfrm>
          <a:prstGeom prst="rect">
            <a:avLst/>
          </a:prstGeom>
        </p:spPr>
      </p:pic>
      <p:sp>
        <p:nvSpPr>
          <p:cNvPr id="6" name="Content Placeholder 2">
            <a:extLst>
              <a:ext uri="{FF2B5EF4-FFF2-40B4-BE49-F238E27FC236}">
                <a16:creationId xmlns:a16="http://schemas.microsoft.com/office/drawing/2014/main" id="{9EE4DEA0-1F56-4CC0-BE0D-C29A719B028D}"/>
              </a:ext>
            </a:extLst>
          </p:cNvPr>
          <p:cNvSpPr>
            <a:spLocks noGrp="1"/>
          </p:cNvSpPr>
          <p:nvPr>
            <p:ph type="body" sz="quarter" idx="10"/>
          </p:nvPr>
        </p:nvSpPr>
        <p:spPr>
          <a:xfrm>
            <a:off x="588263" y="1108734"/>
            <a:ext cx="4440918" cy="4752070"/>
          </a:xfrm>
        </p:spPr>
        <p:txBody>
          <a:bodyPr/>
          <a:lstStyle/>
          <a:p>
            <a:r>
              <a:rPr lang="en-US" sz="4000" dirty="0">
                <a:latin typeface="Segoe UI Light" panose="020B0502040204020203" pitchFamily="34" charset="0"/>
                <a:cs typeface="Segoe UI Light" panose="020B0502040204020203" pitchFamily="34" charset="0"/>
              </a:rPr>
              <a:t>Configure</a:t>
            </a:r>
          </a:p>
          <a:p>
            <a:pPr lvl="1"/>
            <a:r>
              <a:rPr lang="en-US" sz="2400" dirty="0">
                <a:latin typeface="Segoe UI Light" panose="020B0502040204020203" pitchFamily="34" charset="0"/>
                <a:cs typeface="Segoe UI Light" panose="020B0502040204020203" pitchFamily="34" charset="0"/>
              </a:rPr>
              <a:t>Recovery Point Retention</a:t>
            </a:r>
          </a:p>
          <a:p>
            <a:pPr lvl="1"/>
            <a:r>
              <a:rPr lang="en-US" sz="2400" dirty="0">
                <a:latin typeface="Segoe UI Light" panose="020B0502040204020203" pitchFamily="34" charset="0"/>
                <a:cs typeface="Segoe UI Light" panose="020B0502040204020203" pitchFamily="34" charset="0"/>
              </a:rPr>
              <a:t>App Consistency</a:t>
            </a:r>
          </a:p>
          <a:p>
            <a:pPr lvl="1"/>
            <a:r>
              <a:rPr lang="en-US" sz="2400" dirty="0">
                <a:latin typeface="Segoe UI Light" panose="020B0502040204020203" pitchFamily="34" charset="0"/>
                <a:cs typeface="Segoe UI Light" panose="020B0502040204020203" pitchFamily="34" charset="0"/>
              </a:rPr>
              <a:t>Multi VM Consistency</a:t>
            </a:r>
          </a:p>
          <a:p>
            <a:pPr marL="0" indent="0">
              <a:buNone/>
            </a:pPr>
            <a:endParaRPr lang="en-US" sz="4000"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4116006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9FE7-90B1-458A-A9A0-05FA588C6EEE}"/>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Test Failover</a:t>
            </a:r>
          </a:p>
        </p:txBody>
      </p:sp>
      <p:pic>
        <p:nvPicPr>
          <p:cNvPr id="5" name="Picture 4" descr="Screen shot of Recovery Plans (Site Recovery) with the Test Failover option highlighted.">
            <a:extLst>
              <a:ext uri="{FF2B5EF4-FFF2-40B4-BE49-F238E27FC236}">
                <a16:creationId xmlns:a16="http://schemas.microsoft.com/office/drawing/2014/main" id="{9F8F445E-EBB9-49A4-8879-B59ABE5865FF}"/>
              </a:ext>
            </a:extLst>
          </p:cNvPr>
          <p:cNvPicPr>
            <a:picLocks noChangeAspect="1"/>
          </p:cNvPicPr>
          <p:nvPr/>
        </p:nvPicPr>
        <p:blipFill>
          <a:blip r:embed="rId3"/>
          <a:stretch>
            <a:fillRect/>
          </a:stretch>
        </p:blipFill>
        <p:spPr>
          <a:xfrm>
            <a:off x="911001" y="1363984"/>
            <a:ext cx="9772721" cy="4267231"/>
          </a:xfrm>
          <a:prstGeom prst="rect">
            <a:avLst/>
          </a:prstGeom>
          <a:ln>
            <a:solidFill>
              <a:schemeClr val="tx1"/>
            </a:solidFill>
          </a:ln>
        </p:spPr>
      </p:pic>
    </p:spTree>
    <p:extLst>
      <p:ext uri="{BB962C8B-B14F-4D97-AF65-F5344CB8AC3E}">
        <p14:creationId xmlns:p14="http://schemas.microsoft.com/office/powerpoint/2010/main" val="1686402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AD628-A29D-411E-87F8-35C6CEC1D7DE}"/>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Recovery Plans</a:t>
            </a:r>
          </a:p>
        </p:txBody>
      </p:sp>
      <p:sp>
        <p:nvSpPr>
          <p:cNvPr id="3" name="Text Placeholder 2">
            <a:extLst>
              <a:ext uri="{FF2B5EF4-FFF2-40B4-BE49-F238E27FC236}">
                <a16:creationId xmlns:a16="http://schemas.microsoft.com/office/drawing/2014/main" id="{D6795A45-7767-49DF-90D6-82D9FC6AB8F5}"/>
              </a:ext>
            </a:extLst>
          </p:cNvPr>
          <p:cNvSpPr>
            <a:spLocks noGrp="1"/>
          </p:cNvSpPr>
          <p:nvPr>
            <p:ph type="body" sz="quarter" idx="10"/>
          </p:nvPr>
        </p:nvSpPr>
        <p:spPr>
          <a:xfrm>
            <a:off x="588263" y="1038793"/>
            <a:ext cx="5857240" cy="5010602"/>
          </a:xfrm>
        </p:spPr>
        <p:txBody>
          <a:bodyPr/>
          <a:lstStyle/>
          <a:p>
            <a:r>
              <a:rPr lang="en-US" dirty="0">
                <a:latin typeface="Segoe UI Light" panose="020B0502040204020203" pitchFamily="34" charset="0"/>
                <a:cs typeface="Segoe UI Light" panose="020B0502040204020203" pitchFamily="34" charset="0"/>
              </a:rPr>
              <a:t>Use recovery plans to:</a:t>
            </a:r>
          </a:p>
          <a:p>
            <a:pPr lvl="1"/>
            <a:r>
              <a:rPr lang="en-US" sz="2400" dirty="0">
                <a:latin typeface="Segoe UI Light" panose="020B0502040204020203" pitchFamily="34" charset="0"/>
                <a:cs typeface="Segoe UI Light" panose="020B0502040204020203" pitchFamily="34" charset="0"/>
              </a:rPr>
              <a:t>Model an app around its dependencies.</a:t>
            </a:r>
          </a:p>
          <a:p>
            <a:pPr lvl="1"/>
            <a:endParaRPr lang="en-US" sz="2400" dirty="0">
              <a:latin typeface="Segoe UI Light" panose="020B0502040204020203" pitchFamily="34" charset="0"/>
              <a:cs typeface="Segoe UI Light" panose="020B0502040204020203" pitchFamily="34" charset="0"/>
            </a:endParaRPr>
          </a:p>
          <a:p>
            <a:pPr lvl="1"/>
            <a:r>
              <a:rPr lang="en-US" sz="2400" dirty="0">
                <a:latin typeface="Segoe UI Light" panose="020B0502040204020203" pitchFamily="34" charset="0"/>
                <a:cs typeface="Segoe UI Light" panose="020B0502040204020203" pitchFamily="34" charset="0"/>
              </a:rPr>
              <a:t>Automate recovery tasks to reduce RTO.</a:t>
            </a:r>
          </a:p>
          <a:p>
            <a:pPr lvl="1"/>
            <a:endParaRPr lang="en-US" sz="2400" dirty="0">
              <a:latin typeface="Segoe UI Light" panose="020B0502040204020203" pitchFamily="34" charset="0"/>
              <a:cs typeface="Segoe UI Light" panose="020B0502040204020203" pitchFamily="34" charset="0"/>
            </a:endParaRPr>
          </a:p>
          <a:p>
            <a:pPr lvl="1"/>
            <a:r>
              <a:rPr lang="en-US" sz="2400" dirty="0">
                <a:latin typeface="Segoe UI Light" panose="020B0502040204020203" pitchFamily="34" charset="0"/>
                <a:cs typeface="Segoe UI Light" panose="020B0502040204020203" pitchFamily="34" charset="0"/>
              </a:rPr>
              <a:t>Verify that you're prepared for migration or disaster recovery by ensuring that your apps are part of a recovery plan.</a:t>
            </a:r>
          </a:p>
          <a:p>
            <a:pPr lvl="1"/>
            <a:endParaRPr lang="en-US" sz="2400" dirty="0">
              <a:latin typeface="Segoe UI Light" panose="020B0502040204020203" pitchFamily="34" charset="0"/>
              <a:cs typeface="Segoe UI Light" panose="020B0502040204020203" pitchFamily="34" charset="0"/>
            </a:endParaRPr>
          </a:p>
          <a:p>
            <a:pPr lvl="1"/>
            <a:r>
              <a:rPr lang="en-US" sz="2400" dirty="0">
                <a:latin typeface="Segoe UI Light" panose="020B0502040204020203" pitchFamily="34" charset="0"/>
                <a:cs typeface="Segoe UI Light" panose="020B0502040204020203" pitchFamily="34" charset="0"/>
              </a:rPr>
              <a:t>Run test failover on recovery plans, to ensure disaster recovery or migration is working as expected.</a:t>
            </a:r>
          </a:p>
        </p:txBody>
      </p:sp>
      <p:pic>
        <p:nvPicPr>
          <p:cNvPr id="4" name="Picture 3" descr="Screenshot of the Recovery Plan page. In this example 5 VMs are grouped in 4 groups and sequenced to run in stages.">
            <a:extLst>
              <a:ext uri="{FF2B5EF4-FFF2-40B4-BE49-F238E27FC236}">
                <a16:creationId xmlns:a16="http://schemas.microsoft.com/office/drawing/2014/main" id="{90B6983F-BE6D-4208-BB07-8E649F234A2D}"/>
              </a:ext>
            </a:extLst>
          </p:cNvPr>
          <p:cNvPicPr>
            <a:picLocks noChangeAspect="1"/>
          </p:cNvPicPr>
          <p:nvPr/>
        </p:nvPicPr>
        <p:blipFill>
          <a:blip r:embed="rId3"/>
          <a:stretch>
            <a:fillRect/>
          </a:stretch>
        </p:blipFill>
        <p:spPr>
          <a:xfrm>
            <a:off x="6635413" y="734199"/>
            <a:ext cx="5362614" cy="5619791"/>
          </a:xfrm>
          <a:prstGeom prst="rect">
            <a:avLst/>
          </a:prstGeom>
          <a:ln>
            <a:solidFill>
              <a:schemeClr val="tx1"/>
            </a:solidFill>
          </a:ln>
        </p:spPr>
      </p:pic>
    </p:spTree>
    <p:extLst>
      <p:ext uri="{BB962C8B-B14F-4D97-AF65-F5344CB8AC3E}">
        <p14:creationId xmlns:p14="http://schemas.microsoft.com/office/powerpoint/2010/main" val="428341497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A46FEA3-1B91-4E4A-ACF3-646FCADC4DB9}"/>
              </a:ext>
            </a:extLst>
          </p:cNvPr>
          <p:cNvSpPr>
            <a:spLocks noGrp="1"/>
          </p:cNvSpPr>
          <p:nvPr>
            <p:ph type="title"/>
          </p:nvPr>
        </p:nvSpPr>
        <p:spPr>
          <a:xfrm>
            <a:off x="428682" y="2532575"/>
            <a:ext cx="5428936" cy="1792850"/>
          </a:xfrm>
        </p:spPr>
        <p:txBody>
          <a:bodyPr/>
          <a:lstStyle/>
          <a:p>
            <a:r>
              <a:rPr lang="en-US" sz="4400" dirty="0"/>
              <a:t>Lab: Protecting Hyper-V VMs by using Azure Site Recovery</a:t>
            </a:r>
          </a:p>
        </p:txBody>
      </p:sp>
      <p:sp>
        <p:nvSpPr>
          <p:cNvPr id="7" name="Text Placeholder 4">
            <a:extLst>
              <a:ext uri="{FF2B5EF4-FFF2-40B4-BE49-F238E27FC236}">
                <a16:creationId xmlns:a16="http://schemas.microsoft.com/office/drawing/2014/main" id="{A8943470-5372-45B6-9001-CC1A1859B61E}"/>
              </a:ext>
            </a:extLst>
          </p:cNvPr>
          <p:cNvSpPr>
            <a:spLocks noGrp="1"/>
          </p:cNvSpPr>
          <p:nvPr>
            <p:ph type="body" sz="quarter" idx="15"/>
          </p:nvPr>
        </p:nvSpPr>
        <p:spPr>
          <a:xfrm>
            <a:off x="442466" y="4349984"/>
            <a:ext cx="5413394" cy="1693412"/>
          </a:xfrm>
        </p:spPr>
        <p:txBody>
          <a:bodyPr/>
          <a:lstStyle/>
          <a:p>
            <a:pPr marL="342900" indent="-342900">
              <a:buFont typeface="Arial" panose="020B0604020202020204" pitchFamily="34" charset="0"/>
              <a:buChar char="•"/>
            </a:pPr>
            <a:r>
              <a:rPr lang="en-US" sz="1961" dirty="0"/>
              <a:t>Configure Azure Site Recovery</a:t>
            </a:r>
          </a:p>
          <a:p>
            <a:pPr marL="342900" indent="-342900">
              <a:buFont typeface="Arial" panose="020B0604020202020204" pitchFamily="34" charset="0"/>
              <a:buChar char="•"/>
            </a:pPr>
            <a:r>
              <a:rPr lang="en-US" sz="1961" dirty="0"/>
              <a:t>Perform test failover</a:t>
            </a:r>
          </a:p>
          <a:p>
            <a:pPr marL="342900" indent="-342900">
              <a:buFont typeface="Arial" panose="020B0604020202020204" pitchFamily="34" charset="0"/>
              <a:buChar char="•"/>
            </a:pPr>
            <a:r>
              <a:rPr lang="en-US" sz="1961" dirty="0"/>
              <a:t>Perform planned failover</a:t>
            </a:r>
          </a:p>
          <a:p>
            <a:pPr marL="342900" indent="-342900">
              <a:buFont typeface="Arial" panose="020B0604020202020204" pitchFamily="34" charset="0"/>
              <a:buChar char="•"/>
            </a:pPr>
            <a:r>
              <a:rPr lang="en-US" sz="1961" dirty="0"/>
              <a:t>Perform unplanned failover</a:t>
            </a:r>
          </a:p>
          <a:p>
            <a:endParaRPr lang="en-US" sz="1961" dirty="0"/>
          </a:p>
        </p:txBody>
      </p:sp>
    </p:spTree>
    <p:extLst>
      <p:ext uri="{BB962C8B-B14F-4D97-AF65-F5344CB8AC3E}">
        <p14:creationId xmlns:p14="http://schemas.microsoft.com/office/powerpoint/2010/main" val="1315088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7E61-63EB-4223-8036-D1DB1C3B4D2E}"/>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Hyper-V Migration</a:t>
            </a:r>
          </a:p>
        </p:txBody>
      </p:sp>
      <p:sp>
        <p:nvSpPr>
          <p:cNvPr id="7" name="Text Placeholder 2">
            <a:extLst>
              <a:ext uri="{FF2B5EF4-FFF2-40B4-BE49-F238E27FC236}">
                <a16:creationId xmlns:a16="http://schemas.microsoft.com/office/drawing/2014/main" id="{BB66E320-AE45-4C79-ADDE-F7355C43DF68}"/>
              </a:ext>
            </a:extLst>
          </p:cNvPr>
          <p:cNvSpPr>
            <a:spLocks noGrp="1"/>
          </p:cNvSpPr>
          <p:nvPr>
            <p:ph type="body" sz="quarter" idx="10"/>
          </p:nvPr>
        </p:nvSpPr>
        <p:spPr>
          <a:xfrm>
            <a:off x="672863" y="2782496"/>
            <a:ext cx="3659327" cy="947952"/>
          </a:xfrm>
        </p:spPr>
        <p:txBody>
          <a:bodyPr/>
          <a:lstStyle/>
          <a:p>
            <a:r>
              <a:rPr lang="en-US" dirty="0">
                <a:latin typeface="Segoe UI Light" panose="020B0502040204020203" pitchFamily="34" charset="0"/>
                <a:cs typeface="Segoe UI Light" panose="020B0502040204020203" pitchFamily="34" charset="0"/>
              </a:rPr>
              <a:t>Agentless</a:t>
            </a:r>
          </a:p>
          <a:p>
            <a:r>
              <a:rPr lang="en-US" dirty="0">
                <a:latin typeface="Segoe UI Light" panose="020B0502040204020203" pitchFamily="34" charset="0"/>
                <a:cs typeface="Segoe UI Light" panose="020B0502040204020203" pitchFamily="34" charset="0"/>
              </a:rPr>
              <a:t>Host Based</a:t>
            </a:r>
          </a:p>
        </p:txBody>
      </p:sp>
      <p:pic>
        <p:nvPicPr>
          <p:cNvPr id="4" name="Picture 3">
            <a:extLst>
              <a:ext uri="{FF2B5EF4-FFF2-40B4-BE49-F238E27FC236}">
                <a16:creationId xmlns:a16="http://schemas.microsoft.com/office/drawing/2014/main" id="{E36042A2-68CF-43B5-86DC-48FC4FD9F05A}"/>
              </a:ext>
            </a:extLst>
          </p:cNvPr>
          <p:cNvPicPr>
            <a:picLocks noChangeAspect="1"/>
          </p:cNvPicPr>
          <p:nvPr/>
        </p:nvPicPr>
        <p:blipFill>
          <a:blip r:embed="rId3"/>
          <a:stretch>
            <a:fillRect/>
          </a:stretch>
        </p:blipFill>
        <p:spPr>
          <a:xfrm>
            <a:off x="3145766" y="1882606"/>
            <a:ext cx="7322774" cy="3175270"/>
          </a:xfrm>
          <a:prstGeom prst="rect">
            <a:avLst/>
          </a:prstGeom>
        </p:spPr>
      </p:pic>
    </p:spTree>
    <p:extLst>
      <p:ext uri="{BB962C8B-B14F-4D97-AF65-F5344CB8AC3E}">
        <p14:creationId xmlns:p14="http://schemas.microsoft.com/office/powerpoint/2010/main" val="21190455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1D988-4E87-4498-B421-8A281A620538}"/>
              </a:ext>
            </a:extLst>
          </p:cNvPr>
          <p:cNvSpPr>
            <a:spLocks noGrp="1"/>
          </p:cNvSpPr>
          <p:nvPr>
            <p:ph type="title"/>
          </p:nvPr>
        </p:nvSpPr>
        <p:spPr>
          <a:xfrm>
            <a:off x="588263" y="457200"/>
            <a:ext cx="11018520" cy="553998"/>
          </a:xfrm>
        </p:spPr>
        <p:txBody>
          <a:bodyPr/>
          <a:lstStyle/>
          <a:p>
            <a:r>
              <a:rPr lang="en-US" b="1" dirty="0">
                <a:latin typeface="Segoe UI Light" panose="020B0502040204020203" pitchFamily="34" charset="0"/>
                <a:cs typeface="Segoe UI Light" panose="020B0502040204020203" pitchFamily="34" charset="0"/>
              </a:rPr>
              <a:t>Agent-Based Migration Architecture</a:t>
            </a:r>
            <a:endParaRPr lang="en-US" dirty="0">
              <a:latin typeface="Segoe UI Light" panose="020B0502040204020203" pitchFamily="34" charset="0"/>
              <a:cs typeface="Segoe UI Light" panose="020B0502040204020203" pitchFamily="34" charset="0"/>
            </a:endParaRPr>
          </a:p>
        </p:txBody>
      </p:sp>
      <p:sp>
        <p:nvSpPr>
          <p:cNvPr id="9" name="Text Placeholder 2">
            <a:extLst>
              <a:ext uri="{FF2B5EF4-FFF2-40B4-BE49-F238E27FC236}">
                <a16:creationId xmlns:a16="http://schemas.microsoft.com/office/drawing/2014/main" id="{5082F886-405A-4B10-92A0-72571CCCD1F8}"/>
              </a:ext>
            </a:extLst>
          </p:cNvPr>
          <p:cNvSpPr>
            <a:spLocks noGrp="1"/>
          </p:cNvSpPr>
          <p:nvPr>
            <p:ph type="body" sz="quarter" idx="10"/>
          </p:nvPr>
        </p:nvSpPr>
        <p:spPr>
          <a:xfrm>
            <a:off x="530142" y="2251643"/>
            <a:ext cx="2669066" cy="2486835"/>
          </a:xfrm>
        </p:spPr>
        <p:txBody>
          <a:bodyPr/>
          <a:lstStyle/>
          <a:p>
            <a:pPr marL="285750" indent="-285750">
              <a:buClr>
                <a:schemeClr val="bg2">
                  <a:lumMod val="25000"/>
                </a:schemeClr>
              </a:buClr>
              <a:buFont typeface="Arial" panose="020B0604020202020204" pitchFamily="34" charset="0"/>
              <a:buChar char="•"/>
            </a:pPr>
            <a:r>
              <a:rPr lang="en-US" sz="2000" dirty="0"/>
              <a:t>Configuration VM</a:t>
            </a:r>
          </a:p>
          <a:p>
            <a:pPr marL="342900" indent="-342900">
              <a:buClr>
                <a:schemeClr val="bg2">
                  <a:lumMod val="25000"/>
                </a:schemeClr>
              </a:buClr>
              <a:buFont typeface="Arial" panose="020B0604020202020204" pitchFamily="34" charset="0"/>
              <a:buChar char="•"/>
            </a:pPr>
            <a:r>
              <a:rPr lang="en-US" sz="2000" dirty="0" err="1"/>
              <a:t>ESXi</a:t>
            </a:r>
            <a:r>
              <a:rPr lang="en-US" sz="2000" dirty="0"/>
              <a:t> hosts &gt;v5.5</a:t>
            </a:r>
          </a:p>
          <a:p>
            <a:pPr marL="342900" indent="-342900">
              <a:buClr>
                <a:schemeClr val="bg2">
                  <a:lumMod val="25000"/>
                </a:schemeClr>
              </a:buClr>
              <a:buFont typeface="Arial" panose="020B0604020202020204" pitchFamily="34" charset="0"/>
              <a:buChar char="•"/>
            </a:pPr>
            <a:r>
              <a:rPr lang="en-US" sz="2000" dirty="0"/>
              <a:t>Permissions</a:t>
            </a:r>
          </a:p>
          <a:p>
            <a:pPr marL="342900" indent="-342900">
              <a:buClr>
                <a:schemeClr val="bg2">
                  <a:lumMod val="25000"/>
                </a:schemeClr>
              </a:buClr>
              <a:buFont typeface="Arial" panose="020B0604020202020204" pitchFamily="34" charset="0"/>
              <a:buChar char="•"/>
            </a:pPr>
            <a:r>
              <a:rPr lang="en-US" sz="2000" dirty="0">
                <a:hlinkClick r:id="rId3"/>
              </a:rPr>
              <a:t>VM Requirements</a:t>
            </a:r>
            <a:endParaRPr lang="en-US" sz="2000" dirty="0"/>
          </a:p>
          <a:p>
            <a:pPr marL="342900" indent="-342900">
              <a:buClr>
                <a:schemeClr val="bg2">
                  <a:lumMod val="25000"/>
                </a:schemeClr>
              </a:buClr>
              <a:buFont typeface="Arial" panose="020B0604020202020204" pitchFamily="34" charset="0"/>
              <a:buChar char="•"/>
            </a:pPr>
            <a:r>
              <a:rPr lang="en-US" sz="2000" dirty="0"/>
              <a:t>Mobility Service</a:t>
            </a:r>
          </a:p>
          <a:p>
            <a:pPr marL="342900" indent="-342900">
              <a:buClr>
                <a:schemeClr val="bg2">
                  <a:lumMod val="25000"/>
                </a:schemeClr>
              </a:buClr>
              <a:buFont typeface="Arial" panose="020B0604020202020204" pitchFamily="34" charset="0"/>
              <a:buChar char="•"/>
            </a:pPr>
            <a:r>
              <a:rPr lang="en-US" sz="2000" dirty="0">
                <a:hlinkClick r:id="rId4"/>
              </a:rPr>
              <a:t>Azure Storage</a:t>
            </a:r>
            <a:endParaRPr lang="en-US" sz="2000" dirty="0"/>
          </a:p>
          <a:p>
            <a:pPr>
              <a:buClr>
                <a:srgbClr val="0070C0"/>
              </a:buClr>
              <a:buFont typeface="Wingdings" panose="05000000000000000000" pitchFamily="2" charset="2"/>
              <a:buChar char=""/>
            </a:pPr>
            <a:endParaRPr lang="en-US" sz="1800" dirty="0"/>
          </a:p>
        </p:txBody>
      </p:sp>
      <p:pic>
        <p:nvPicPr>
          <p:cNvPr id="5" name="Picture 4">
            <a:extLst>
              <a:ext uri="{FF2B5EF4-FFF2-40B4-BE49-F238E27FC236}">
                <a16:creationId xmlns:a16="http://schemas.microsoft.com/office/drawing/2014/main" id="{BBE1E77D-E2CE-40C3-BD01-E2738113A604}"/>
              </a:ext>
            </a:extLst>
          </p:cNvPr>
          <p:cNvPicPr>
            <a:picLocks noChangeAspect="1"/>
          </p:cNvPicPr>
          <p:nvPr/>
        </p:nvPicPr>
        <p:blipFill>
          <a:blip r:embed="rId5"/>
          <a:stretch>
            <a:fillRect/>
          </a:stretch>
        </p:blipFill>
        <p:spPr>
          <a:xfrm>
            <a:off x="3586147" y="1621766"/>
            <a:ext cx="8075711" cy="3841629"/>
          </a:xfrm>
          <a:prstGeom prst="rect">
            <a:avLst/>
          </a:prstGeom>
        </p:spPr>
      </p:pic>
    </p:spTree>
    <p:extLst>
      <p:ext uri="{BB962C8B-B14F-4D97-AF65-F5344CB8AC3E}">
        <p14:creationId xmlns:p14="http://schemas.microsoft.com/office/powerpoint/2010/main" val="4031507361"/>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0</TotalTime>
  <Words>2793</Words>
  <Application>Microsoft Office PowerPoint</Application>
  <PresentationFormat>Widescreen</PresentationFormat>
  <Paragraphs>431</Paragraphs>
  <Slides>74</Slides>
  <Notes>74</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74</vt:i4>
      </vt:variant>
    </vt:vector>
  </HeadingPairs>
  <TitlesOfParts>
    <vt:vector size="86" baseType="lpstr">
      <vt:lpstr>Arial</vt:lpstr>
      <vt:lpstr>Calibri</vt:lpstr>
      <vt:lpstr>Consolas</vt:lpstr>
      <vt:lpstr>Courier New</vt:lpstr>
      <vt:lpstr>Segoe UI</vt:lpstr>
      <vt:lpstr>Segoe UI Light</vt:lpstr>
      <vt:lpstr>Segoe UI Semilight</vt:lpstr>
      <vt:lpstr>Symbol</vt:lpstr>
      <vt:lpstr>Wingdings</vt:lpstr>
      <vt:lpstr>WHITE TEMPLATE</vt:lpstr>
      <vt:lpstr>1_WHITE TEMPLATE</vt:lpstr>
      <vt:lpstr>Azure 1</vt:lpstr>
      <vt:lpstr>Module 12: Azure Migrate Server Migration</vt:lpstr>
      <vt:lpstr>Module 12: Azure Migrate Server Migration</vt:lpstr>
      <vt:lpstr>Lesson 1: Overview of Azure Migrate Server Migration</vt:lpstr>
      <vt:lpstr>Lesson Overview</vt:lpstr>
      <vt:lpstr>Overview of Azure Migrate Server Migration</vt:lpstr>
      <vt:lpstr>VMware Migration</vt:lpstr>
      <vt:lpstr>Deployment Steps Comparison</vt:lpstr>
      <vt:lpstr>Hyper-V Migration</vt:lpstr>
      <vt:lpstr>Agent-Based Migration Architecture</vt:lpstr>
      <vt:lpstr>Instructor Notes</vt:lpstr>
      <vt:lpstr>Lesson 2:  VMware  Agentless Migration</vt:lpstr>
      <vt:lpstr>Prepare for Agentless VMware Migration</vt:lpstr>
      <vt:lpstr>Add the Azure Migrate Server Migration Tool (1 of 3)</vt:lpstr>
      <vt:lpstr>Add the Azure Migrate Server Migration Tool (2 of 3)</vt:lpstr>
      <vt:lpstr>Add the Azure Migrate Server Migration Tool (3 of 3)</vt:lpstr>
      <vt:lpstr>Replicate VMs</vt:lpstr>
      <vt:lpstr>PowerPoint Presentation</vt:lpstr>
      <vt:lpstr>PowerPoint Presentation</vt:lpstr>
      <vt:lpstr>In Virtual machines, search for VMs as needed, and check each VM you want to migrate.  Then click Next: Target settings.</vt:lpstr>
      <vt:lpstr>Target Settings</vt:lpstr>
      <vt:lpstr>Compute Settings</vt:lpstr>
      <vt:lpstr>Disk Settings</vt:lpstr>
      <vt:lpstr>Tracking and Monitoring Replication</vt:lpstr>
      <vt:lpstr>Provisioning For the First Time</vt:lpstr>
      <vt:lpstr>Test Migration</vt:lpstr>
      <vt:lpstr>PowerPoint Presentation</vt:lpstr>
      <vt:lpstr>PowerPoint Presentation</vt:lpstr>
      <vt:lpstr>Migrate Virtual Machines</vt:lpstr>
      <vt:lpstr>Lesson 3:  VMware Agent-Based Migration</vt:lpstr>
      <vt:lpstr>Prepare Azure</vt:lpstr>
      <vt:lpstr>Prepare Azure – Grant Account Permissions </vt:lpstr>
      <vt:lpstr>Prepare VMware  </vt:lpstr>
      <vt:lpstr>PowerPoint Presentation</vt:lpstr>
      <vt:lpstr>Mobility Service Installation </vt:lpstr>
      <vt:lpstr>Add the Azure Migrate Server Migration Tool</vt:lpstr>
      <vt:lpstr>PowerPoint Presentation</vt:lpstr>
      <vt:lpstr>Replication Appliance </vt:lpstr>
      <vt:lpstr>PowerPoint Presentation</vt:lpstr>
      <vt:lpstr>Discover Machines</vt:lpstr>
      <vt:lpstr>Download Appliance</vt:lpstr>
      <vt:lpstr>Import Appliance to VMware</vt:lpstr>
      <vt:lpstr>Appliance Setup and Registration</vt:lpstr>
      <vt:lpstr>Replicate VMs</vt:lpstr>
      <vt:lpstr>PowerPoint Presentation</vt:lpstr>
      <vt:lpstr>PowerPoint Presentation</vt:lpstr>
      <vt:lpstr>In Virtual machines, search for VMs as needed, and check each VM you want to migrate.  Then click Next: Target settings.</vt:lpstr>
      <vt:lpstr>Target Settings</vt:lpstr>
      <vt:lpstr>Compute Settings</vt:lpstr>
      <vt:lpstr>Disk Settings</vt:lpstr>
      <vt:lpstr>Tracking and Monitoring Replication</vt:lpstr>
      <vt:lpstr>Test Migration</vt:lpstr>
      <vt:lpstr>PowerPoint Presentation</vt:lpstr>
      <vt:lpstr>PowerPoint Presentation</vt:lpstr>
      <vt:lpstr>Lesson 4: Azure Backup Overview</vt:lpstr>
      <vt:lpstr>Azure Backup Overview</vt:lpstr>
      <vt:lpstr>Azure VM Backup Architecture </vt:lpstr>
      <vt:lpstr>Microsoft Azure Backup Overview</vt:lpstr>
      <vt:lpstr>Azure Backup Key Features</vt:lpstr>
      <vt:lpstr>Azure Backup Key Features (continued)</vt:lpstr>
      <vt:lpstr>Azure IaaS Backup Components</vt:lpstr>
      <vt:lpstr>Recovery Services Vault Overview </vt:lpstr>
      <vt:lpstr>Lesson 05: Azure to Azure Site Recovery</vt:lpstr>
      <vt:lpstr>Azure to Azure Site Recovery</vt:lpstr>
      <vt:lpstr>Azure to Azure Architecture</vt:lpstr>
      <vt:lpstr>Azure to Azure Site Recovery: Network Traffic</vt:lpstr>
      <vt:lpstr>Azure to Azure VM Protection</vt:lpstr>
      <vt:lpstr>Configuration</vt:lpstr>
      <vt:lpstr>Enable Replication</vt:lpstr>
      <vt:lpstr>Settings</vt:lpstr>
      <vt:lpstr>Customize target resources</vt:lpstr>
      <vt:lpstr>Replication Settings</vt:lpstr>
      <vt:lpstr>Test Failover</vt:lpstr>
      <vt:lpstr>Recovery Plans</vt:lpstr>
      <vt:lpstr>Lab: Protecting Hyper-V VMs by using Azure Site Recovery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2020-06-25T22:23:50Z</dcterms:created>
  <dcterms:modified xsi:type="dcterms:W3CDTF">2021-07-16T14:35:27Z</dcterms:modified>
</cp:coreProperties>
</file>